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
  </p:notesMasterIdLst>
  <p:sldIdLst>
    <p:sldId id="256" r:id="rId2"/>
    <p:sldId id="257" r:id="rId3"/>
    <p:sldId id="268" r:id="rId4"/>
    <p:sldId id="304" r:id="rId5"/>
    <p:sldId id="306" r:id="rId6"/>
    <p:sldId id="336" r:id="rId7"/>
    <p:sldId id="330" r:id="rId8"/>
    <p:sldId id="258" r:id="rId9"/>
    <p:sldId id="329" r:id="rId10"/>
    <p:sldId id="260" r:id="rId11"/>
    <p:sldId id="307" r:id="rId12"/>
    <p:sldId id="259" r:id="rId13"/>
    <p:sldId id="320" r:id="rId14"/>
    <p:sldId id="319" r:id="rId15"/>
    <p:sldId id="308" r:id="rId16"/>
    <p:sldId id="321" r:id="rId17"/>
    <p:sldId id="318" r:id="rId18"/>
    <p:sldId id="261" r:id="rId19"/>
    <p:sldId id="262" r:id="rId20"/>
    <p:sldId id="337" r:id="rId21"/>
    <p:sldId id="323" r:id="rId22"/>
    <p:sldId id="324" r:id="rId23"/>
    <p:sldId id="325" r:id="rId24"/>
    <p:sldId id="291" r:id="rId25"/>
    <p:sldId id="313" r:id="rId26"/>
    <p:sldId id="314" r:id="rId27"/>
    <p:sldId id="316" r:id="rId28"/>
    <p:sldId id="327" r:id="rId29"/>
    <p:sldId id="328" r:id="rId30"/>
    <p:sldId id="331" r:id="rId31"/>
    <p:sldId id="312" r:id="rId32"/>
    <p:sldId id="335" r:id="rId33"/>
    <p:sldId id="332" r:id="rId34"/>
    <p:sldId id="333" r:id="rId35"/>
    <p:sldId id="334"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9941" autoAdjust="0"/>
  </p:normalViewPr>
  <p:slideViewPr>
    <p:cSldViewPr snapToGrid="0">
      <p:cViewPr varScale="1">
        <p:scale>
          <a:sx n="91" d="100"/>
          <a:sy n="91" d="100"/>
        </p:scale>
        <p:origin x="624"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a:t>Combien de SDF ont également une activité salariée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8FB-46F6-AC55-9425E53B7EC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18FB-46F6-AC55-9425E53B7EC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18FB-46F6-AC55-9425E53B7EC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18FB-46F6-AC55-9425E53B7EC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18FB-46F6-AC55-9425E53B7EC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B-18FB-46F6-AC55-9425E53B7ECF}"/>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D-18FB-46F6-AC55-9425E53B7ECF}"/>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F-18FB-46F6-AC55-9425E53B7ECF}"/>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1-18FB-46F6-AC55-9425E53B7ECF}"/>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3-18FB-46F6-AC55-9425E53B7ECF}"/>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5-18FB-46F6-AC55-9425E53B7ECF}"/>
              </c:ext>
            </c:extLst>
          </c:dPt>
          <c:dLbls>
            <c:dLbl>
              <c:idx val="4"/>
              <c:delete val="1"/>
              <c:extLst>
                <c:ext xmlns:c15="http://schemas.microsoft.com/office/drawing/2012/chart" uri="{CE6537A1-D6FC-4f65-9D91-7224C49458BB}"/>
                <c:ext xmlns:c16="http://schemas.microsoft.com/office/drawing/2014/chart" uri="{C3380CC4-5D6E-409C-BE32-E72D297353CC}">
                  <c16:uniqueId val="{00000009-18FB-46F6-AC55-9425E53B7ECF}"/>
                </c:ext>
              </c:extLst>
            </c:dLbl>
            <c:dLbl>
              <c:idx val="7"/>
              <c:delete val="1"/>
              <c:extLst>
                <c:ext xmlns:c15="http://schemas.microsoft.com/office/drawing/2012/chart" uri="{CE6537A1-D6FC-4f65-9D91-7224C49458BB}"/>
                <c:ext xmlns:c16="http://schemas.microsoft.com/office/drawing/2014/chart" uri="{C3380CC4-5D6E-409C-BE32-E72D297353CC}">
                  <c16:uniqueId val="{0000000F-18FB-46F6-AC55-9425E53B7ECF}"/>
                </c:ext>
              </c:extLst>
            </c:dLbl>
            <c:dLbl>
              <c:idx val="8"/>
              <c:delete val="1"/>
              <c:extLst>
                <c:ext xmlns:c15="http://schemas.microsoft.com/office/drawing/2012/chart" uri="{CE6537A1-D6FC-4f65-9D91-7224C49458BB}"/>
                <c:ext xmlns:c16="http://schemas.microsoft.com/office/drawing/2014/chart" uri="{C3380CC4-5D6E-409C-BE32-E72D297353CC}">
                  <c16:uniqueId val="{00000011-18FB-46F6-AC55-9425E53B7EC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1'!$C$113:$C$123</c:f>
              <c:strCache>
                <c:ptCount val="11"/>
                <c:pt idx="0">
                  <c:v>0 à 10%</c:v>
                </c:pt>
                <c:pt idx="1">
                  <c:v>10 à 20 %</c:v>
                </c:pt>
                <c:pt idx="2">
                  <c:v>20 à 30 %</c:v>
                </c:pt>
                <c:pt idx="3">
                  <c:v>30 à 40 %</c:v>
                </c:pt>
                <c:pt idx="4">
                  <c:v>40 à 50 %</c:v>
                </c:pt>
                <c:pt idx="5">
                  <c:v>50 à 60 %</c:v>
                </c:pt>
                <c:pt idx="6">
                  <c:v>60 à 70 %</c:v>
                </c:pt>
                <c:pt idx="7">
                  <c:v>70 à 80 %</c:v>
                </c:pt>
                <c:pt idx="8">
                  <c:v>80 à 90 %</c:v>
                </c:pt>
                <c:pt idx="9">
                  <c:v>90 à 100 %</c:v>
                </c:pt>
                <c:pt idx="10">
                  <c:v>Sans avis</c:v>
                </c:pt>
              </c:strCache>
            </c:strRef>
          </c:cat>
          <c:val>
            <c:numRef>
              <c:f>'[Koopa.xlsx]Form responses 1'!$D$113:$D$123</c:f>
              <c:numCache>
                <c:formatCode>0%</c:formatCode>
                <c:ptCount val="11"/>
                <c:pt idx="0">
                  <c:v>0.21</c:v>
                </c:pt>
                <c:pt idx="1">
                  <c:v>0.36</c:v>
                </c:pt>
                <c:pt idx="2">
                  <c:v>0.22</c:v>
                </c:pt>
                <c:pt idx="3">
                  <c:v>0.11</c:v>
                </c:pt>
                <c:pt idx="4">
                  <c:v>0</c:v>
                </c:pt>
                <c:pt idx="5">
                  <c:v>0.04</c:v>
                </c:pt>
                <c:pt idx="6">
                  <c:v>0.02</c:v>
                </c:pt>
                <c:pt idx="7">
                  <c:v>0</c:v>
                </c:pt>
                <c:pt idx="8">
                  <c:v>0</c:v>
                </c:pt>
                <c:pt idx="9">
                  <c:v>0.01</c:v>
                </c:pt>
                <c:pt idx="10">
                  <c:v>0.03</c:v>
                </c:pt>
              </c:numCache>
            </c:numRef>
          </c:val>
          <c:extLst>
            <c:ext xmlns:c16="http://schemas.microsoft.com/office/drawing/2014/chart" uri="{C3380CC4-5D6E-409C-BE32-E72D297353CC}">
              <c16:uniqueId val="{00000016-18FB-46F6-AC55-9425E53B7EC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dirty="0"/>
              <a:t>Catégories </a:t>
            </a:r>
            <a:r>
              <a:rPr lang="fr-FR" sz="2128" b="1" i="0" u="none" strike="noStrike" baseline="0" dirty="0">
                <a:effectLst/>
              </a:rPr>
              <a:t>socioprofessionnelles</a:t>
            </a:r>
            <a:r>
              <a:rPr lang="fr-FR" dirty="0"/>
              <a:t> interrogées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DCD-441B-9C28-BD1EE28EAF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0DCD-441B-9C28-BD1EE28EAF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0DCD-441B-9C28-BD1EE28EAF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0DCD-441B-9C28-BD1EE28EAF0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1'!$C$130:$C$133</c:f>
              <c:strCache>
                <c:ptCount val="4"/>
                <c:pt idx="0">
                  <c:v>Sans emploi</c:v>
                </c:pt>
                <c:pt idx="1">
                  <c:v>Salarié / Apprenti / Alternant</c:v>
                </c:pt>
                <c:pt idx="2">
                  <c:v>Étudiant / Temps partiel</c:v>
                </c:pt>
                <c:pt idx="3">
                  <c:v>Retraité</c:v>
                </c:pt>
              </c:strCache>
            </c:strRef>
          </c:cat>
          <c:val>
            <c:numRef>
              <c:f>'[Koopa.xlsx]Form responses 1'!$D$130:$D$133</c:f>
              <c:numCache>
                <c:formatCode>0%</c:formatCode>
                <c:ptCount val="4"/>
                <c:pt idx="0">
                  <c:v>0.1111111111111111</c:v>
                </c:pt>
                <c:pt idx="1">
                  <c:v>0.32098765432098764</c:v>
                </c:pt>
                <c:pt idx="2">
                  <c:v>0.54320987654320985</c:v>
                </c:pt>
                <c:pt idx="3">
                  <c:v>2.4691358024691357E-2</c:v>
                </c:pt>
              </c:numCache>
            </c:numRef>
          </c:val>
          <c:extLst>
            <c:ext xmlns:c16="http://schemas.microsoft.com/office/drawing/2014/chart" uri="{C3380CC4-5D6E-409C-BE32-E72D297353CC}">
              <c16:uniqueId val="{00000008-0DCD-441B-9C28-BD1EE28EAF0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18/05/2017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étude </a:t>
            </a:r>
            <a:r>
              <a:rPr lang="fr-FR" dirty="0" err="1"/>
              <a:t>Mediametrie</a:t>
            </a:r>
            <a:r>
              <a:rPr lang="fr-FR" dirty="0"/>
              <a:t> estime que les 15-24 ans utilisent </a:t>
            </a:r>
            <a:r>
              <a:rPr lang="fr-FR" dirty="0" err="1"/>
              <a:t>fréquement</a:t>
            </a:r>
            <a:r>
              <a:rPr lang="fr-FR" dirty="0"/>
              <a:t> Facebook à 82%, Snapchat à 43% et Twitter à 39%</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289253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21</a:t>
            </a:fld>
            <a:endParaRPr lang="fr-FR"/>
          </a:p>
        </p:txBody>
      </p:sp>
    </p:spTree>
    <p:extLst>
      <p:ext uri="{BB962C8B-B14F-4D97-AF65-F5344CB8AC3E}">
        <p14:creationId xmlns:p14="http://schemas.microsoft.com/office/powerpoint/2010/main" val="375098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Festival du jeu vidéo</a:t>
            </a:r>
          </a:p>
          <a:p>
            <a:r>
              <a:rPr lang="fr-FR" dirty="0"/>
              <a:t>Bibliothèque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22</a:t>
            </a:fld>
            <a:endParaRPr lang="fr-FR"/>
          </a:p>
        </p:txBody>
      </p:sp>
    </p:spTree>
    <p:extLst>
      <p:ext uri="{BB962C8B-B14F-4D97-AF65-F5344CB8AC3E}">
        <p14:creationId xmlns:p14="http://schemas.microsoft.com/office/powerpoint/2010/main" val="3958672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23</a:t>
            </a:fld>
            <a:endParaRPr lang="fr-FR"/>
          </a:p>
        </p:txBody>
      </p:sp>
    </p:spTree>
    <p:extLst>
      <p:ext uri="{BB962C8B-B14F-4D97-AF65-F5344CB8AC3E}">
        <p14:creationId xmlns:p14="http://schemas.microsoft.com/office/powerpoint/2010/main" val="1919790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25</a:t>
            </a:fld>
            <a:endParaRPr lang="fr-FR"/>
          </a:p>
        </p:txBody>
      </p:sp>
    </p:spTree>
    <p:extLst>
      <p:ext uri="{BB962C8B-B14F-4D97-AF65-F5344CB8AC3E}">
        <p14:creationId xmlns:p14="http://schemas.microsoft.com/office/powerpoint/2010/main" val="538155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26</a:t>
            </a:fld>
            <a:endParaRPr lang="fr-FR"/>
          </a:p>
        </p:txBody>
      </p:sp>
    </p:spTree>
    <p:extLst>
      <p:ext uri="{BB962C8B-B14F-4D97-AF65-F5344CB8AC3E}">
        <p14:creationId xmlns:p14="http://schemas.microsoft.com/office/powerpoint/2010/main" val="387632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28</a:t>
            </a:fld>
            <a:endParaRPr lang="fr-FR"/>
          </a:p>
        </p:txBody>
      </p:sp>
    </p:spTree>
    <p:extLst>
      <p:ext uri="{BB962C8B-B14F-4D97-AF65-F5344CB8AC3E}">
        <p14:creationId xmlns:p14="http://schemas.microsoft.com/office/powerpoint/2010/main" val="23619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En</a:t>
            </a:r>
            <a:r>
              <a:rPr lang="en-US" dirty="0"/>
              <a:t> Alsace-Moselle,</a:t>
            </a:r>
            <a:r>
              <a:rPr lang="en-US" baseline="0" dirty="0"/>
              <a:t> 7 </a:t>
            </a:r>
            <a:r>
              <a:rPr lang="en-US" baseline="0" dirty="0" err="1"/>
              <a:t>fondateur</a:t>
            </a:r>
            <a:r>
              <a:rPr lang="en-US" baseline="0" dirty="0"/>
              <a:t> et 3 </a:t>
            </a:r>
            <a:r>
              <a:rPr lang="en-US" baseline="0" dirty="0" err="1"/>
              <a:t>membres</a:t>
            </a:r>
            <a:r>
              <a:rPr lang="en-US" baseline="0" dirty="0"/>
              <a:t> minimum. </a:t>
            </a:r>
            <a:r>
              <a:rPr lang="en-US" baseline="0" dirty="0" err="1"/>
              <a:t>Ensuite</a:t>
            </a:r>
            <a:r>
              <a:rPr lang="en-US" baseline="0" dirty="0"/>
              <a:t> minimum 3 </a:t>
            </a:r>
            <a:r>
              <a:rPr lang="en-US" baseline="0" dirty="0" err="1"/>
              <a:t>membres</a:t>
            </a:r>
            <a:endParaRPr lang="en-US" baseline="0" dirty="0"/>
          </a:p>
          <a:p>
            <a:r>
              <a:rPr lang="en-US" baseline="0" dirty="0"/>
              <a:t>Il </a:t>
            </a:r>
            <a:r>
              <a:rPr lang="en-US" baseline="0" dirty="0" err="1"/>
              <a:t>faut</a:t>
            </a:r>
            <a:r>
              <a:rPr lang="en-US" baseline="0" dirty="0"/>
              <a:t> </a:t>
            </a:r>
            <a:r>
              <a:rPr lang="en-US" baseline="0" dirty="0" err="1"/>
              <a:t>choisir</a:t>
            </a:r>
            <a:r>
              <a:rPr lang="en-US" baseline="0" dirty="0"/>
              <a:t> le siege social et </a:t>
            </a:r>
            <a:r>
              <a:rPr lang="en-US" baseline="0" dirty="0" err="1"/>
              <a:t>écrire</a:t>
            </a:r>
            <a:r>
              <a:rPr lang="en-US" baseline="0" dirty="0"/>
              <a:t> les </a:t>
            </a:r>
            <a:r>
              <a:rPr lang="en-US" baseline="0" dirty="0" err="1"/>
              <a:t>statuts</a:t>
            </a:r>
            <a:r>
              <a:rPr lang="en-US" baseline="0" dirty="0"/>
              <a:t>.</a:t>
            </a:r>
          </a:p>
          <a:p>
            <a:r>
              <a:rPr lang="en-US" baseline="0" dirty="0"/>
              <a:t>Les </a:t>
            </a:r>
            <a:r>
              <a:rPr lang="en-US" baseline="0" dirty="0" err="1"/>
              <a:t>statut</a:t>
            </a:r>
            <a:r>
              <a:rPr lang="en-US" baseline="0" dirty="0"/>
              <a:t> </a:t>
            </a:r>
            <a:r>
              <a:rPr lang="en-US" baseline="0" dirty="0" err="1"/>
              <a:t>permettent</a:t>
            </a:r>
            <a:r>
              <a:rPr lang="en-US" baseline="0" dirty="0"/>
              <a:t> de deposer la declaration de creation </a:t>
            </a:r>
            <a:r>
              <a:rPr lang="en-US" baseline="0" dirty="0" err="1"/>
              <a:t>d’association</a:t>
            </a:r>
            <a:r>
              <a:rPr lang="en-US" baseline="0" dirty="0"/>
              <a:t> à la prefecture, </a:t>
            </a:r>
            <a:r>
              <a:rPr lang="en-US" baseline="0" dirty="0" err="1"/>
              <a:t>tarifée</a:t>
            </a:r>
            <a:r>
              <a:rPr lang="en-US" baseline="0" dirty="0"/>
              <a:t> à 44€</a:t>
            </a:r>
          </a:p>
          <a:p>
            <a:r>
              <a:rPr lang="en-US" baseline="0" dirty="0" err="1"/>
              <a:t>Dans</a:t>
            </a:r>
            <a:r>
              <a:rPr lang="en-US" baseline="0" dirty="0"/>
              <a:t> le </a:t>
            </a:r>
            <a:r>
              <a:rPr lang="en-US" baseline="0" dirty="0" err="1"/>
              <a:t>cas</a:t>
            </a:r>
            <a:r>
              <a:rPr lang="en-US" baseline="0" dirty="0"/>
              <a:t> </a:t>
            </a:r>
            <a:r>
              <a:rPr lang="en-US" baseline="0" dirty="0" err="1"/>
              <a:t>d’une</a:t>
            </a:r>
            <a:r>
              <a:rPr lang="en-US" baseline="0" dirty="0"/>
              <a:t> acceptation, </a:t>
            </a:r>
            <a:r>
              <a:rPr lang="en-US" baseline="0" dirty="0" err="1"/>
              <a:t>une</a:t>
            </a:r>
            <a:r>
              <a:rPr lang="en-US" baseline="0" dirty="0"/>
              <a:t> publication au journal des associations sera </a:t>
            </a:r>
            <a:r>
              <a:rPr lang="en-US" baseline="0" dirty="0" err="1"/>
              <a:t>effectuée</a:t>
            </a:r>
            <a:r>
              <a:rPr lang="en-US" baseline="0" dirty="0"/>
              <a:t>.</a:t>
            </a:r>
          </a:p>
          <a:p>
            <a:r>
              <a:rPr lang="en-US" baseline="0" dirty="0" err="1"/>
              <a:t>Enfin</a:t>
            </a:r>
            <a:r>
              <a:rPr lang="en-US" baseline="0" dirty="0"/>
              <a:t> </a:t>
            </a:r>
            <a:r>
              <a:rPr lang="en-US" baseline="0" dirty="0" err="1"/>
              <a:t>l’obtention</a:t>
            </a:r>
            <a:r>
              <a:rPr lang="en-US" baseline="0" dirty="0"/>
              <a:t> du N° Siret </a:t>
            </a:r>
            <a:r>
              <a:rPr lang="en-US" baseline="0" dirty="0" err="1"/>
              <a:t>auprès</a:t>
            </a:r>
            <a:r>
              <a:rPr lang="en-US" baseline="0" dirty="0"/>
              <a:t> de </a:t>
            </a:r>
            <a:r>
              <a:rPr lang="en-US" baseline="0" dirty="0" err="1"/>
              <a:t>l’INSEE</a:t>
            </a:r>
            <a:r>
              <a:rPr lang="en-US" baseline="0" dirty="0"/>
              <a:t> sera possible après </a:t>
            </a:r>
            <a:r>
              <a:rPr lang="en-US" baseline="0" dirty="0" err="1"/>
              <a:t>l’envoi</a:t>
            </a:r>
            <a:r>
              <a:rPr lang="en-US" baseline="0" dirty="0"/>
              <a:t> du </a:t>
            </a:r>
            <a:r>
              <a:rPr lang="en-US" baseline="0" dirty="0" err="1"/>
              <a:t>formulaire</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29</a:t>
            </a:fld>
            <a:endParaRPr lang="fr-FR"/>
          </a:p>
        </p:txBody>
      </p:sp>
    </p:spTree>
    <p:extLst>
      <p:ext uri="{BB962C8B-B14F-4D97-AF65-F5344CB8AC3E}">
        <p14:creationId xmlns:p14="http://schemas.microsoft.com/office/powerpoint/2010/main" val="1732207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30</a:t>
            </a:fld>
            <a:endParaRPr lang="fr-FR"/>
          </a:p>
        </p:txBody>
      </p:sp>
    </p:spTree>
    <p:extLst>
      <p:ext uri="{BB962C8B-B14F-4D97-AF65-F5344CB8AC3E}">
        <p14:creationId xmlns:p14="http://schemas.microsoft.com/office/powerpoint/2010/main" val="406931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32</a:t>
            </a:fld>
            <a:endParaRPr lang="fr-FR"/>
          </a:p>
        </p:txBody>
      </p:sp>
    </p:spTree>
    <p:extLst>
      <p:ext uri="{BB962C8B-B14F-4D97-AF65-F5344CB8AC3E}">
        <p14:creationId xmlns:p14="http://schemas.microsoft.com/office/powerpoint/2010/main" val="384679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allons donc dès à présent vous présenter les différentes parties de notre soutenance en </a:t>
            </a:r>
            <a:r>
              <a:rPr lang="fr-FR" dirty="0" err="1"/>
              <a:t>commencant</a:t>
            </a:r>
            <a:r>
              <a:rPr lang="fr-FR" dirty="0"/>
              <a:t> par une présentation de l'organisation de ce projet, ou j'aborderai sa naissance mais aussi les différentes problématiques liées au travail collaboratif. Puis nous vous présenterons notre </a:t>
            </a:r>
            <a:r>
              <a:rPr lang="fr-FR" dirty="0" err="1"/>
              <a:t>Buiness</a:t>
            </a:r>
            <a:r>
              <a:rPr lang="fr-FR" dirty="0"/>
              <a:t> Model, puisqu'un projet de création viable ne peut se baser que sur un Business Model viable. Enfin nous aborderons notre gestion de la communication autour de ce projet, véritable moteur pour notre plateforme. Et finalement, nous </a:t>
            </a:r>
            <a:r>
              <a:rPr lang="fr-FR" dirty="0" err="1"/>
              <a:t>finierons</a:t>
            </a:r>
            <a:r>
              <a:rPr lang="fr-FR" dirty="0"/>
              <a:t> sur une présentation du budget prévisionnel réalisé et sur l'aspect éthique et légal de notre projet, avant de conclure.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a:t>
            </a:fld>
            <a:endParaRPr lang="fr-FR"/>
          </a:p>
        </p:txBody>
      </p:sp>
    </p:spTree>
    <p:extLst>
      <p:ext uri="{BB962C8B-B14F-4D97-AF65-F5344CB8AC3E}">
        <p14:creationId xmlns:p14="http://schemas.microsoft.com/office/powerpoint/2010/main" val="3119846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33</a:t>
            </a:fld>
            <a:endParaRPr lang="fr-FR"/>
          </a:p>
        </p:txBody>
      </p:sp>
    </p:spTree>
    <p:extLst>
      <p:ext uri="{BB962C8B-B14F-4D97-AF65-F5344CB8AC3E}">
        <p14:creationId xmlns:p14="http://schemas.microsoft.com/office/powerpoint/2010/main" val="2587118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34</a:t>
            </a:fld>
            <a:endParaRPr lang="fr-FR"/>
          </a:p>
        </p:txBody>
      </p:sp>
    </p:spTree>
    <p:extLst>
      <p:ext uri="{BB962C8B-B14F-4D97-AF65-F5344CB8AC3E}">
        <p14:creationId xmlns:p14="http://schemas.microsoft.com/office/powerpoint/2010/main" val="847692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35</a:t>
            </a:fld>
            <a:endParaRPr lang="fr-FR"/>
          </a:p>
        </p:txBody>
      </p:sp>
    </p:spTree>
    <p:extLst>
      <p:ext uri="{BB962C8B-B14F-4D97-AF65-F5344CB8AC3E}">
        <p14:creationId xmlns:p14="http://schemas.microsoft.com/office/powerpoint/2010/main" val="4082478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Comme nous l'avons évoqué précédemment, ce projet est né des 2 journées du </a:t>
            </a:r>
            <a:r>
              <a:rPr lang="fr-FR" dirty="0" err="1"/>
              <a:t>créathon</a:t>
            </a:r>
            <a:r>
              <a:rPr lang="fr-FR" dirty="0"/>
              <a:t> organisé par le </a:t>
            </a:r>
            <a:r>
              <a:rPr lang="fr-FR" dirty="0" err="1"/>
              <a:t>SwitchUp</a:t>
            </a:r>
            <a:r>
              <a:rPr lang="fr-FR" dirty="0"/>
              <a:t> Challenge au sein de l'</a:t>
            </a:r>
            <a:r>
              <a:rPr lang="fr-FR" dirty="0" err="1"/>
              <a:t>eXia.Cesi</a:t>
            </a:r>
            <a:r>
              <a:rPr lang="fr-FR" dirty="0"/>
              <a:t> de Strasbourg les 26 et 27 Septembre. Notre projet, que nous avons appelé </a:t>
            </a:r>
            <a:r>
              <a:rPr lang="fr-FR" dirty="0" err="1"/>
              <a:t>Suspen'Dons</a:t>
            </a:r>
            <a:r>
              <a:rPr lang="fr-FR" dirty="0"/>
              <a:t>, reprends le concept des cafés suspendus, et permet de payer de manière préventif un bien ou un service à une personne sans-abris. En effet, nous savions que les sans-abris ne disposaient pas d'assez de possibilités quant à leurs alimentation ou leur </a:t>
            </a:r>
            <a:r>
              <a:rPr lang="fr-FR" dirty="0" err="1"/>
              <a:t>hygiene</a:t>
            </a:r>
            <a:r>
              <a:rPr lang="fr-FR" dirty="0"/>
              <a:t>. De plus, nous sommes parti du constat que de nombreuses personnes hésitaient à donner aux associations caritatives, de peur que leur argent soit détourné ou mal utilisé. Nous nous sommes alors demandé "Comment permettre à tous d'aider les sans-abris, grâce aux nouvelles technologies."</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4</a:t>
            </a:fld>
            <a:endParaRPr lang="fr-FR"/>
          </a:p>
        </p:txBody>
      </p:sp>
    </p:spTree>
    <p:extLst>
      <p:ext uri="{BB962C8B-B14F-4D97-AF65-F5344CB8AC3E}">
        <p14:creationId xmlns:p14="http://schemas.microsoft.com/office/powerpoint/2010/main" val="953455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emporté, 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208607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10</a:t>
            </a:fld>
            <a:endParaRPr lang="fr-FR"/>
          </a:p>
        </p:txBody>
      </p:sp>
    </p:spTree>
    <p:extLst>
      <p:ext uri="{BB962C8B-B14F-4D97-AF65-F5344CB8AC3E}">
        <p14:creationId xmlns:p14="http://schemas.microsoft.com/office/powerpoint/2010/main" val="278659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Avis sur les sans-abris :</a:t>
            </a:r>
          </a:p>
          <a:p>
            <a:r>
              <a:rPr lang="fr-FR" dirty="0"/>
              <a:t>70% travaillent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66338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 étapes:</a:t>
            </a:r>
            <a:br>
              <a:rPr lang="fr-FR" dirty="0"/>
            </a:br>
            <a:r>
              <a:rPr lang="fr-FR" dirty="0"/>
              <a:t>Cible</a:t>
            </a:r>
          </a:p>
          <a:p>
            <a:r>
              <a:rPr lang="fr-FR" dirty="0"/>
              <a:t>Position + Image</a:t>
            </a:r>
          </a:p>
          <a:p>
            <a:r>
              <a:rPr lang="fr-FR" dirty="0"/>
              <a:t>Moyen</a:t>
            </a:r>
          </a:p>
          <a:p>
            <a:r>
              <a:rPr lang="fr-FR" dirty="0"/>
              <a:t>Plan de </a:t>
            </a:r>
            <a:r>
              <a:rPr lang="fr-FR" dirty="0" err="1"/>
              <a:t>comm</a:t>
            </a:r>
            <a:endParaRPr lang="fr-FR" dirty="0"/>
          </a:p>
          <a:p>
            <a:endParaRPr lang="fr-FR" dirty="0"/>
          </a:p>
          <a:p>
            <a:r>
              <a:rPr lang="fr-FR" dirty="0"/>
              <a:t>Concours…De plus des interview seront réalisés dans des journaux spécialisés :Capital nous a déjà contacté via </a:t>
            </a:r>
            <a:r>
              <a:rPr lang="fr-FR" dirty="0" err="1"/>
              <a:t>SwitchUp</a:t>
            </a:r>
            <a:r>
              <a:rPr lang="fr-FR" dirty="0"/>
              <a:t> Challenge pour la rubrique « Graine de patron » ou dans des journaux locaux (DNA…)</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19</a:t>
            </a:fld>
            <a:endParaRPr lang="fr-FR"/>
          </a:p>
        </p:txBody>
      </p:sp>
    </p:spTree>
    <p:extLst>
      <p:ext uri="{BB962C8B-B14F-4D97-AF65-F5344CB8AC3E}">
        <p14:creationId xmlns:p14="http://schemas.microsoft.com/office/powerpoint/2010/main" val="2627184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31/01/2017</a:t>
            </a:r>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r>
              <a:rPr lang="fr-FR"/>
              <a:t>31/01/2017</a:t>
            </a:r>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r>
              <a:rPr lang="fr-FR"/>
              <a:t>31/01/2017</a:t>
            </a:r>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a:t>31/01/2017</a:t>
            </a:r>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jpeg"/><Relationship Id="rId7" Type="http://schemas.openxmlformats.org/officeDocument/2006/relationships/image" Target="../media/image24.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jp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jpe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jpeg"/><Relationship Id="rId7" Type="http://schemas.openxmlformats.org/officeDocument/2006/relationships/image" Target="../media/image34.jpe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8.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8.png"/><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8.pn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7.png"/><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8.pn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8.png"/><Relationship Id="rId4" Type="http://schemas.openxmlformats.org/officeDocument/2006/relationships/image" Target="../media/image7.jpe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jpg"/><Relationship Id="rId7"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6.JP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76" y="31005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0" name="Rectangle 1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8" name="Image 1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9"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375436" y="1543050"/>
            <a:ext cx="5957400"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Le « </a:t>
            </a:r>
            <a:r>
              <a:rPr lang="fr-FR" sz="2000" b="1" dirty="0" err="1"/>
              <a:t>view</a:t>
            </a:r>
            <a:r>
              <a:rPr lang="fr-FR" sz="2000" b="1" dirty="0"/>
              <a:t>-to-</a:t>
            </a:r>
            <a:r>
              <a:rPr lang="fr-FR" sz="2000" b="1" dirty="0" err="1"/>
              <a:t>donate</a:t>
            </a:r>
            <a:r>
              <a:rPr lang="fr-FR" sz="2000" b="1" dirty="0"/>
              <a:t> », une phénomène grandissant</a:t>
            </a:r>
          </a:p>
          <a:p>
            <a:pPr marL="285750" indent="-285750">
              <a:buFont typeface="Arial" panose="020B0604020202020204" pitchFamily="34" charset="0"/>
              <a:buChar char="•"/>
            </a:pPr>
            <a:r>
              <a:rPr lang="fr-FR" sz="2000" b="1" dirty="0"/>
              <a:t>Le smartphone comme source de revenus </a:t>
            </a:r>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4343" y="2774864"/>
            <a:ext cx="1743075" cy="1485900"/>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6001" y="2822292"/>
            <a:ext cx="1499234" cy="1499234"/>
          </a:xfrm>
          <a:prstGeom prst="rect">
            <a:avLst/>
          </a:prstGeom>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10</a:t>
            </a:fld>
            <a:r>
              <a:rPr lang="fr-FR" dirty="0"/>
              <a:t>/40</a:t>
            </a:r>
          </a:p>
        </p:txBody>
      </p:sp>
      <p:sp>
        <p:nvSpPr>
          <p:cNvPr id="21" name="ZoneTexte 2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4" name="ZoneTexte 23"/>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522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0" name="Rectangle 1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8" name="Image 1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9"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3" name="ZoneTexte 2"/>
          <p:cNvSpPr txBox="1"/>
          <p:nvPr/>
        </p:nvSpPr>
        <p:spPr>
          <a:xfrm>
            <a:off x="1375436" y="1543050"/>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fr-FR" sz="2000" b="1" dirty="0"/>
          </a:p>
        </p:txBody>
      </p:sp>
      <p:sp>
        <p:nvSpPr>
          <p:cNvPr id="14" name="ZoneTexte 13"/>
          <p:cNvSpPr txBox="1"/>
          <p:nvPr/>
        </p:nvSpPr>
        <p:spPr>
          <a:xfrm>
            <a:off x="756744" y="409904"/>
            <a:ext cx="6503703" cy="584775"/>
          </a:xfrm>
          <a:prstGeom prst="rect">
            <a:avLst/>
          </a:prstGeom>
          <a:noFill/>
        </p:spPr>
        <p:txBody>
          <a:bodyPr wrap="none" rtlCol="0">
            <a:spAutoFit/>
          </a:bodyPr>
          <a:lstStyle/>
          <a:p>
            <a:r>
              <a:rPr lang="fr-FR" sz="3200" b="1" dirty="0">
                <a:latin typeface="Century Gothic" panose="020B0502020202020204" pitchFamily="34" charset="0"/>
              </a:rPr>
              <a:t>Présentation du Business Model </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69" y="646421"/>
            <a:ext cx="3932621" cy="5565155"/>
          </a:xfrm>
          <a:prstGeom prst="rect">
            <a:avLst/>
          </a:prstGeom>
        </p:spPr>
      </p:pic>
      <p:pic>
        <p:nvPicPr>
          <p:cNvPr id="10" name="Image 9"/>
          <p:cNvPicPr>
            <a:picLocks noChangeAspect="1"/>
          </p:cNvPicPr>
          <p:nvPr/>
        </p:nvPicPr>
        <p:blipFill>
          <a:blip r:embed="rId5"/>
          <a:stretch>
            <a:fillRect/>
          </a:stretch>
        </p:blipFill>
        <p:spPr>
          <a:xfrm>
            <a:off x="849109" y="4186010"/>
            <a:ext cx="1995691" cy="615110"/>
          </a:xfrm>
          <a:prstGeom prst="rect">
            <a:avLst/>
          </a:prstGeom>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382" y="3421741"/>
            <a:ext cx="2118218" cy="681801"/>
          </a:xfrm>
          <a:prstGeom prst="rect">
            <a:avLst/>
          </a:prstGeom>
        </p:spPr>
      </p:pic>
      <p:pic>
        <p:nvPicPr>
          <p:cNvPr id="4" name="Imag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216" y="4153740"/>
            <a:ext cx="2111384" cy="686200"/>
          </a:xfrm>
          <a:prstGeom prst="rect">
            <a:avLst/>
          </a:prstGeom>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11" name="Espace réservé du pied de page 10"/>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3" name="Espace réservé du numéro de diapositive 12"/>
          <p:cNvSpPr>
            <a:spLocks noGrp="1"/>
          </p:cNvSpPr>
          <p:nvPr>
            <p:ph type="sldNum" sz="quarter" idx="12"/>
          </p:nvPr>
        </p:nvSpPr>
        <p:spPr>
          <a:xfrm>
            <a:off x="10951151" y="6356350"/>
            <a:ext cx="858982" cy="365125"/>
          </a:xfrm>
        </p:spPr>
        <p:txBody>
          <a:bodyPr/>
          <a:lstStyle/>
          <a:p>
            <a:fld id="{EA27A45B-77EB-4839-A102-834B06C26C52}" type="slidenum">
              <a:rPr lang="fr-FR" smtClean="0"/>
              <a:t>11</a:t>
            </a:fld>
            <a:r>
              <a:rPr lang="fr-FR" dirty="0"/>
              <a:t>/40</a:t>
            </a:r>
          </a:p>
        </p:txBody>
      </p:sp>
      <p:sp>
        <p:nvSpPr>
          <p:cNvPr id="21" name="ZoneTexte 2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7"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5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3" presetClass="path" presetSubtype="0" accel="50000" decel="50000" fill="hold" nodeType="afterEffect">
                                  <p:stCondLst>
                                    <p:cond delay="0"/>
                                  </p:stCondLst>
                                  <p:childTnLst>
                                    <p:animMotion origin="layout" path="M -1.04167E-6 -1.11111E-6 L 0.125 -1.11111E-6 C 0.18099 -1.11111E-6 0.25 -0.06898 0.25 -0.125 L 0.25 -0.25 " pathEditMode="relative" rAng="0" ptsTypes="AAAA">
                                      <p:cBhvr>
                                        <p:cTn id="9" dur="2000" fill="hold"/>
                                        <p:tgtEl>
                                          <p:spTgt spid="2"/>
                                        </p:tgtEl>
                                        <p:attrNameLst>
                                          <p:attrName>ppt_x</p:attrName>
                                          <p:attrName>ppt_y</p:attrName>
                                        </p:attrNameLst>
                                      </p:cBhvr>
                                      <p:rCtr x="12500" y="-12500"/>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2"/>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2"/>
                                        </p:tgtEl>
                                        <p:attrNameLst>
                                          <p:attrName>ppt_x</p:attrName>
                                        </p:attrNameLst>
                                      </p:cBhvr>
                                      <p:tavLst>
                                        <p:tav tm="0">
                                          <p:val>
                                            <p:strVal val="ppt_x"/>
                                          </p:val>
                                        </p:tav>
                                        <p:tav tm="100000">
                                          <p:val>
                                            <p:strVal val="0-ppt_w/2"/>
                                          </p:val>
                                        </p:tav>
                                      </p:tavLst>
                                    </p:anim>
                                    <p:anim calcmode="lin" valueType="num">
                                      <p:cBhvr additive="base">
                                        <p:cTn id="17" dur="500"/>
                                        <p:tgtEl>
                                          <p:spTgt spid="2"/>
                                        </p:tgtEl>
                                        <p:attrNameLst>
                                          <p:attrName>ppt_y</p:attrName>
                                        </p:attrNameLst>
                                      </p:cBhvr>
                                      <p:tavLst>
                                        <p:tav tm="0">
                                          <p:val>
                                            <p:strVal val="ppt_y"/>
                                          </p:val>
                                        </p:tav>
                                        <p:tav tm="100000">
                                          <p:val>
                                            <p:strVal val="ppt_y"/>
                                          </p:val>
                                        </p:tav>
                                      </p:tavLst>
                                    </p:anim>
                                    <p:set>
                                      <p:cBhvr>
                                        <p:cTn id="18" dur="1" fill="hold">
                                          <p:stCondLst>
                                            <p:cond delay="499"/>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43" presetClass="path" presetSubtype="0" accel="50000" decel="50000" fill="hold" nodeType="withEffect">
                                  <p:stCondLst>
                                    <p:cond delay="0"/>
                                  </p:stCondLst>
                                  <p:childTnLst>
                                    <p:animMotion origin="layout" path="M 0 0 L 0.125 0 C 0.181 0 0.25 -0.069 0.25 -0.125 L 0.25 -0.25 E" pathEditMode="relative" ptsTypes="">
                                      <p:cBhvr>
                                        <p:cTn id="22" dur="2000" fill="hold"/>
                                        <p:tgtEl>
                                          <p:spTgt spid="4"/>
                                        </p:tgtEl>
                                        <p:attrNameLst>
                                          <p:attrName>ppt_x</p:attrName>
                                          <p:attrName>ppt_y</p:attrName>
                                        </p:attrNameLst>
                                      </p:cBhvr>
                                    </p:animMotion>
                                  </p:childTnLst>
                                </p:cTn>
                              </p:par>
                            </p:childTnLst>
                          </p:cTn>
                        </p:par>
                        <p:par>
                          <p:cTn id="23" fill="hold">
                            <p:stCondLst>
                              <p:cond delay="2000"/>
                            </p:stCondLst>
                            <p:childTnLst>
                              <p:par>
                                <p:cTn id="24" presetID="6" presetClass="emph" presetSubtype="0" fill="hold" nodeType="afterEffect">
                                  <p:stCondLst>
                                    <p:cond delay="0"/>
                                  </p:stCondLst>
                                  <p:childTnLst>
                                    <p:animScale>
                                      <p:cBhvr>
                                        <p:cTn id="25"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8" name="Rectangle 27"/>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5974713" cy="584775"/>
          </a:xfrm>
          <a:prstGeom prst="rect">
            <a:avLst/>
          </a:prstGeom>
          <a:noFill/>
        </p:spPr>
        <p:txBody>
          <a:bodyPr wrap="none" rtlCol="0">
            <a:spAutoFit/>
          </a:bodyPr>
          <a:lstStyle/>
          <a:p>
            <a:r>
              <a:rPr lang="fr-FR" sz="3200" b="1" dirty="0">
                <a:latin typeface="Century Gothic" panose="020B0502020202020204" pitchFamily="34" charset="0"/>
              </a:rPr>
              <a:t>Validation du Business Model</a:t>
            </a:r>
          </a:p>
        </p:txBody>
      </p:sp>
      <p:sp>
        <p:nvSpPr>
          <p:cNvPr id="5" name="Rectangle 4"/>
          <p:cNvSpPr/>
          <p:nvPr/>
        </p:nvSpPr>
        <p:spPr>
          <a:xfrm>
            <a:off x="756744" y="1387366"/>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87366"/>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93364"/>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93364"/>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7047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95% des 18 / 30 ans utilisent leur smartphone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7047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Pourcentage </a:t>
            </a:r>
          </a:p>
        </p:txBody>
      </p:sp>
      <p:sp>
        <p:nvSpPr>
          <p:cNvPr id="11" name="Rectangle 10"/>
          <p:cNvSpPr/>
          <p:nvPr/>
        </p:nvSpPr>
        <p:spPr>
          <a:xfrm>
            <a:off x="5055475" y="37047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7047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Avis sur les sans-abris</a:t>
            </a:r>
          </a:p>
        </p:txBody>
      </p:sp>
      <p:pic>
        <p:nvPicPr>
          <p:cNvPr id="13" name="Imag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50162" y="1443909"/>
            <a:ext cx="370388" cy="370388"/>
          </a:xfrm>
          <a:prstGeom prst="rect">
            <a:avLst/>
          </a:prstGeom>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3507" y="3757965"/>
            <a:ext cx="377043" cy="377043"/>
          </a:xfrm>
          <a:prstGeom prst="rect">
            <a:avLst/>
          </a:prstGeom>
        </p:spPr>
      </p:pic>
      <p:pic>
        <p:nvPicPr>
          <p:cNvPr id="3" name="Imag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2256" y="1459744"/>
            <a:ext cx="350714" cy="350714"/>
          </a:xfrm>
          <a:prstGeom prst="rect">
            <a:avLst/>
          </a:prstGeom>
        </p:spPr>
      </p:pic>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743" y="3760660"/>
            <a:ext cx="361227" cy="361227"/>
          </a:xfrm>
          <a:prstGeom prst="rect">
            <a:avLst/>
          </a:prstGeom>
        </p:spPr>
      </p:pic>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a:xfrm>
            <a:off x="10951151" y="6356350"/>
            <a:ext cx="858982" cy="365125"/>
          </a:xfrm>
        </p:spPr>
        <p:txBody>
          <a:bodyPr/>
          <a:lstStyle/>
          <a:p>
            <a:fld id="{EA27A45B-77EB-4839-A102-834B06C26C52}" type="slidenum">
              <a:rPr lang="fr-FR" smtClean="0"/>
              <a:t>12</a:t>
            </a:fld>
            <a:r>
              <a:rPr lang="fr-FR" dirty="0"/>
              <a:t>/40</a:t>
            </a:r>
          </a:p>
        </p:txBody>
      </p:sp>
      <p:sp>
        <p:nvSpPr>
          <p:cNvPr id="29" name="ZoneTexte 2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3" name="ZoneTexte 32"/>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5" name="Rectangle 14"/>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Graphique 10"/>
          <p:cNvGraphicFramePr>
            <a:graphicFrameLocks/>
          </p:cNvGraphicFramePr>
          <p:nvPr>
            <p:extLst>
              <p:ext uri="{D42A27DB-BD31-4B8C-83A1-F6EECF244321}">
                <p14:modId xmlns:p14="http://schemas.microsoft.com/office/powerpoint/2010/main" val="2760481096"/>
              </p:ext>
            </p:extLst>
          </p:nvPr>
        </p:nvGraphicFramePr>
        <p:xfrm>
          <a:off x="707785" y="1074443"/>
          <a:ext cx="8117532" cy="4713948"/>
        </p:xfrm>
        <a:graphic>
          <a:graphicData uri="http://schemas.openxmlformats.org/drawingml/2006/chart">
            <c:chart xmlns:c="http://schemas.openxmlformats.org/drawingml/2006/chart" xmlns:r="http://schemas.openxmlformats.org/officeDocument/2006/relationships" r:id="rId4"/>
          </a:graphicData>
        </a:graphic>
      </p:graphicFrame>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3" name="Espace réservé du pied de page 2"/>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a:xfrm>
            <a:off x="10951151" y="6356350"/>
            <a:ext cx="858982" cy="365125"/>
          </a:xfrm>
        </p:spPr>
        <p:txBody>
          <a:bodyPr/>
          <a:lstStyle/>
          <a:p>
            <a:fld id="{EA27A45B-77EB-4839-A102-834B06C26C52}" type="slidenum">
              <a:rPr lang="fr-FR" smtClean="0"/>
              <a:t>13</a:t>
            </a:fld>
            <a:r>
              <a:rPr lang="fr-FR" dirty="0"/>
              <a:t>/40</a:t>
            </a: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214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6" name="Rectangle 25"/>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Graphique 23"/>
          <p:cNvGraphicFramePr>
            <a:graphicFrameLocks/>
          </p:cNvGraphicFramePr>
          <p:nvPr>
            <p:extLst>
              <p:ext uri="{D42A27DB-BD31-4B8C-83A1-F6EECF244321}">
                <p14:modId xmlns:p14="http://schemas.microsoft.com/office/powerpoint/2010/main" val="2492072564"/>
              </p:ext>
            </p:extLst>
          </p:nvPr>
        </p:nvGraphicFramePr>
        <p:xfrm>
          <a:off x="756744" y="1209060"/>
          <a:ext cx="8024511" cy="4439877"/>
        </p:xfrm>
        <a:graphic>
          <a:graphicData uri="http://schemas.openxmlformats.org/drawingml/2006/chart">
            <c:chart xmlns:c="http://schemas.openxmlformats.org/drawingml/2006/chart" xmlns:r="http://schemas.openxmlformats.org/officeDocument/2006/relationships" r:id="rId4"/>
          </a:graphicData>
        </a:graphic>
      </p:graphicFrame>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19" name="Espace réservé du pied de page 18"/>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0" name="Espace réservé du numéro de diapositive 19"/>
          <p:cNvSpPr>
            <a:spLocks noGrp="1"/>
          </p:cNvSpPr>
          <p:nvPr>
            <p:ph type="sldNum" sz="quarter" idx="12"/>
          </p:nvPr>
        </p:nvSpPr>
        <p:spPr>
          <a:xfrm>
            <a:off x="10951151" y="6356350"/>
            <a:ext cx="858982" cy="365125"/>
          </a:xfrm>
        </p:spPr>
        <p:txBody>
          <a:bodyPr/>
          <a:lstStyle/>
          <a:p>
            <a:fld id="{EA27A45B-77EB-4839-A102-834B06C26C52}" type="slidenum">
              <a:rPr lang="fr-FR" smtClean="0"/>
              <a:t>14</a:t>
            </a:fld>
            <a:r>
              <a:rPr lang="fr-FR" dirty="0"/>
              <a:t>/40</a:t>
            </a:r>
          </a:p>
        </p:txBody>
      </p:sp>
      <p:sp>
        <p:nvSpPr>
          <p:cNvPr id="27" name="ZoneTexte 26"/>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1" name="ZoneTexte 3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302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9" name="Rectangle 18"/>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3664786" cy="584775"/>
          </a:xfrm>
          <a:prstGeom prst="rect">
            <a:avLst/>
          </a:prstGeom>
          <a:noFill/>
        </p:spPr>
        <p:txBody>
          <a:bodyPr wrap="none" rtlCol="0">
            <a:spAutoFit/>
          </a:bodyPr>
          <a:lstStyle/>
          <a:p>
            <a:r>
              <a:rPr lang="fr-FR" sz="3200" b="1" dirty="0">
                <a:latin typeface="Century Gothic" panose="020B0502020202020204" pitchFamily="34" charset="0"/>
              </a:rPr>
              <a:t>Régie publicitaire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fficher l'image d'origine"/>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l="10889" t="6190" r="11449" b="8546"/>
          <a:stretch/>
        </p:blipFill>
        <p:spPr bwMode="auto">
          <a:xfrm>
            <a:off x="756744" y="1347170"/>
            <a:ext cx="3561448" cy="343692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421529" y="1710138"/>
            <a:ext cx="4415343" cy="2215991"/>
          </a:xfrm>
          <a:prstGeom prst="rect">
            <a:avLst/>
          </a:prstGeom>
          <a:noFill/>
        </p:spPr>
        <p:txBody>
          <a:bodyPr wrap="square" rtlCol="0">
            <a:spAutoFit/>
          </a:bodyPr>
          <a:lstStyle/>
          <a:p>
            <a:r>
              <a:rPr lang="fr-FR" sz="2400" b="1" dirty="0"/>
              <a:t>Création</a:t>
            </a:r>
          </a:p>
          <a:p>
            <a:endParaRPr lang="fr-FR" sz="1200" dirty="0"/>
          </a:p>
          <a:p>
            <a:r>
              <a:rPr lang="fr-FR" dirty="0"/>
              <a:t>0,08 € / vue.</a:t>
            </a:r>
          </a:p>
          <a:p>
            <a:endParaRPr lang="fr-FR" sz="1200" dirty="0"/>
          </a:p>
          <a:p>
            <a:r>
              <a:rPr lang="fr-FR" dirty="0"/>
              <a:t>Permet d’éviter des intermédiaires.</a:t>
            </a:r>
          </a:p>
          <a:p>
            <a:endParaRPr lang="fr-FR" dirty="0"/>
          </a:p>
          <a:p>
            <a:r>
              <a:rPr lang="fr-FR" dirty="0" err="1"/>
              <a:t>Goodeed</a:t>
            </a:r>
            <a:r>
              <a:rPr lang="fr-FR" dirty="0"/>
              <a:t> propose actuellement des publicités à 0,50 € / vue.</a:t>
            </a:r>
          </a:p>
        </p:txBody>
      </p:sp>
      <p:sp>
        <p:nvSpPr>
          <p:cNvPr id="7" name="Espace réservé de la date 6"/>
          <p:cNvSpPr>
            <a:spLocks noGrp="1"/>
          </p:cNvSpPr>
          <p:nvPr>
            <p:ph type="dt" sz="half" idx="10"/>
          </p:nvPr>
        </p:nvSpPr>
        <p:spPr>
          <a:xfrm>
            <a:off x="9406370" y="6356350"/>
            <a:ext cx="1177636" cy="365125"/>
          </a:xfrm>
        </p:spPr>
        <p:txBody>
          <a:bodyPr/>
          <a:lstStyle/>
          <a:p>
            <a:r>
              <a:rPr lang="fr-FR"/>
              <a:t>31/01/2017</a:t>
            </a: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15</a:t>
            </a:fld>
            <a:r>
              <a:rPr lang="fr-FR" dirty="0"/>
              <a:t>/40</a:t>
            </a:r>
          </a:p>
        </p:txBody>
      </p:sp>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Rectangle 15"/>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4168129" cy="584775"/>
          </a:xfrm>
          <a:prstGeom prst="rect">
            <a:avLst/>
          </a:prstGeom>
          <a:noFill/>
        </p:spPr>
        <p:txBody>
          <a:bodyPr wrap="none" rtlCol="0">
            <a:spAutoFit/>
          </a:bodyPr>
          <a:lstStyle/>
          <a:p>
            <a:r>
              <a:rPr lang="fr-FR" sz="3200" b="1" dirty="0">
                <a:latin typeface="Century Gothic" panose="020B0502020202020204" pitchFamily="34" charset="0"/>
              </a:rPr>
              <a:t>Prévisions dans 1 an</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081897" y="3482765"/>
            <a:ext cx="4201706" cy="2308324"/>
          </a:xfrm>
          <a:prstGeom prst="rect">
            <a:avLst/>
          </a:prstGeom>
          <a:noFill/>
        </p:spPr>
        <p:txBody>
          <a:bodyPr wrap="square" rtlCol="0">
            <a:spAutoFit/>
          </a:bodyPr>
          <a:lstStyle/>
          <a:p>
            <a:pPr marL="285750" indent="-285750">
              <a:buFont typeface="Wingdings" panose="05000000000000000000" pitchFamily="2" charset="2"/>
              <a:buChar char="§"/>
            </a:pPr>
            <a:r>
              <a:rPr lang="fr-FR" dirty="0"/>
              <a:t>Association à but non lucratif</a:t>
            </a:r>
          </a:p>
          <a:p>
            <a:r>
              <a:rPr lang="fr-FR" dirty="0"/>
              <a:t>Dons déductible d’impôts, maximum 530€/an.</a:t>
            </a:r>
          </a:p>
          <a:p>
            <a:endParaRPr lang="fr-FR" dirty="0"/>
          </a:p>
          <a:p>
            <a:pPr marL="285750" indent="-285750">
              <a:buFont typeface="Wingdings" panose="05000000000000000000" pitchFamily="2" charset="2"/>
              <a:buChar char="§"/>
            </a:pPr>
            <a:r>
              <a:rPr lang="fr-FR" dirty="0"/>
              <a:t>Nombreux parrains « célèbres »</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dirty="0"/>
              <a:t>Installer des bornes dans les bâtiments publics.</a:t>
            </a:r>
          </a:p>
        </p:txBody>
      </p:sp>
      <p:sp>
        <p:nvSpPr>
          <p:cNvPr id="3" name="ZoneTexte 2"/>
          <p:cNvSpPr txBox="1"/>
          <p:nvPr/>
        </p:nvSpPr>
        <p:spPr>
          <a:xfrm>
            <a:off x="5184263" y="3482765"/>
            <a:ext cx="3699960" cy="2308324"/>
          </a:xfrm>
          <a:prstGeom prst="rect">
            <a:avLst/>
          </a:prstGeom>
          <a:noFill/>
        </p:spPr>
        <p:txBody>
          <a:bodyPr wrap="square" rtlCol="0">
            <a:spAutoFit/>
          </a:bodyPr>
          <a:lstStyle/>
          <a:p>
            <a:pPr marL="285750" indent="-285750">
              <a:buFont typeface="Wingdings" panose="05000000000000000000" pitchFamily="2" charset="2"/>
              <a:buChar char="§"/>
            </a:pPr>
            <a:r>
              <a:rPr lang="fr-FR" dirty="0"/>
              <a:t>Nombre de vues : </a:t>
            </a:r>
          </a:p>
          <a:p>
            <a:r>
              <a:rPr lang="fr-FR" dirty="0"/>
              <a:t>     500/j soit 182 000/an</a:t>
            </a:r>
          </a:p>
          <a:p>
            <a:endParaRPr lang="fr-FR" dirty="0"/>
          </a:p>
          <a:p>
            <a:pPr marL="285750" indent="-285750">
              <a:buFont typeface="Wingdings" panose="05000000000000000000" pitchFamily="2" charset="2"/>
              <a:buChar char="§"/>
            </a:pPr>
            <a:r>
              <a:rPr lang="fr-FR" dirty="0"/>
              <a:t>Rémunération à hauteur de 15 à 20% par don et par vue.</a:t>
            </a:r>
          </a:p>
          <a:p>
            <a:endParaRPr lang="fr-FR" dirty="0"/>
          </a:p>
          <a:p>
            <a:pPr marL="285750" indent="-285750">
              <a:buFont typeface="Wingdings" panose="05000000000000000000" pitchFamily="2" charset="2"/>
              <a:buChar char="§"/>
            </a:pPr>
            <a:r>
              <a:rPr lang="fr-FR" dirty="0"/>
              <a:t>Partenaires :</a:t>
            </a:r>
          </a:p>
          <a:p>
            <a:r>
              <a:rPr lang="fr-FR" dirty="0">
                <a:latin typeface="Prestige Elite Std" panose="02060509020206020304" pitchFamily="49" charset="0"/>
              </a:rPr>
              <a:t>  </a:t>
            </a:r>
            <a:r>
              <a:rPr lang="fr-FR" dirty="0"/>
              <a:t>≈ 60 enseignes partenaires</a:t>
            </a: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963917" y="1129826"/>
            <a:ext cx="3368973" cy="2138762"/>
          </a:xfrm>
          <a:prstGeom prst="rect">
            <a:avLst/>
          </a:prstGeom>
        </p:spPr>
      </p:pic>
      <p:sp>
        <p:nvSpPr>
          <p:cNvPr id="6" name="Espace réservé de la date 5"/>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9" name="ZoneTexte 1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16</a:t>
            </a:fld>
            <a:r>
              <a:rPr lang="fr-FR" dirty="0"/>
              <a:t>/40</a:t>
            </a:r>
          </a:p>
        </p:txBody>
      </p:sp>
    </p:spTree>
    <p:extLst>
      <p:ext uri="{BB962C8B-B14F-4D97-AF65-F5344CB8AC3E}">
        <p14:creationId xmlns:p14="http://schemas.microsoft.com/office/powerpoint/2010/main" val="345906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4" name="Rectangle 23"/>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4439036" cy="584775"/>
          </a:xfrm>
          <a:prstGeom prst="rect">
            <a:avLst/>
          </a:prstGeom>
          <a:noFill/>
        </p:spPr>
        <p:txBody>
          <a:bodyPr wrap="none" rtlCol="0">
            <a:spAutoFit/>
          </a:bodyPr>
          <a:lstStyle/>
          <a:p>
            <a:r>
              <a:rPr lang="fr-FR" sz="3200" b="1" dirty="0">
                <a:latin typeface="Century Gothic" panose="020B0502020202020204" pitchFamily="34" charset="0"/>
              </a:rPr>
              <a:t>Partenaires potentiels</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56744" y="1305289"/>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744" y="1919542"/>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2538" y="2001846"/>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5384573" y="1919542"/>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5429046" y="1305289"/>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7">
            <a:extLst>
              <a:ext uri="{28A0092B-C50C-407E-A947-70E740481C1C}">
                <a14:useLocalDpi xmlns:a14="http://schemas.microsoft.com/office/drawing/2010/main" val="0"/>
              </a:ext>
            </a:extLst>
          </a:blip>
          <a:srcRect l="12277" t="26504" r="13089" b="24967"/>
          <a:stretch/>
        </p:blipFill>
        <p:spPr bwMode="auto">
          <a:xfrm>
            <a:off x="5429046" y="2934235"/>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r>
              <a:rPr lang="fr-FR"/>
              <a:t>31/01/2017</a:t>
            </a: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6" name="ZoneTexte 2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0" name="ZoneTexte 29"/>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7"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17</a:t>
            </a:fld>
            <a:r>
              <a:rPr lang="fr-FR" dirty="0"/>
              <a:t>/40</a:t>
            </a:r>
          </a:p>
        </p:txBody>
      </p:sp>
    </p:spTree>
    <p:extLst>
      <p:ext uri="{BB962C8B-B14F-4D97-AF65-F5344CB8AC3E}">
        <p14:creationId xmlns:p14="http://schemas.microsoft.com/office/powerpoint/2010/main" val="145372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647053" y="337882"/>
            <a:ext cx="7406195"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Communication</a:t>
            </a:r>
          </a:p>
          <a:p>
            <a:r>
              <a:rPr lang="fr-FR" sz="7200" b="1" dirty="0">
                <a:solidFill>
                  <a:schemeClr val="bg1"/>
                </a:solidFill>
                <a:latin typeface="Century Gothic" panose="020B0502020202020204" pitchFamily="34" charset="0"/>
              </a:rPr>
              <a:t>	</a:t>
            </a:r>
          </a:p>
        </p:txBody>
      </p:sp>
    </p:spTree>
    <p:extLst>
      <p:ext uri="{BB962C8B-B14F-4D97-AF65-F5344CB8AC3E}">
        <p14:creationId xmlns:p14="http://schemas.microsoft.com/office/powerpoint/2010/main" val="3385874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756744" y="409904"/>
            <a:ext cx="3906839" cy="584775"/>
          </a:xfrm>
          <a:prstGeom prst="rect">
            <a:avLst/>
          </a:prstGeom>
          <a:noFill/>
        </p:spPr>
        <p:txBody>
          <a:bodyPr wrap="none" rtlCol="0">
            <a:spAutoFit/>
          </a:bodyPr>
          <a:lstStyle/>
          <a:p>
            <a:r>
              <a:rPr lang="fr-FR" sz="3200" b="1" dirty="0">
                <a:latin typeface="Century Gothic" panose="020B0502020202020204" pitchFamily="34" charset="0"/>
              </a:rPr>
              <a:t>La communication</a:t>
            </a:r>
          </a:p>
        </p:txBody>
      </p:sp>
      <p:sp>
        <p:nvSpPr>
          <p:cNvPr id="16" name="ZoneTexte 15"/>
          <p:cNvSpPr txBox="1"/>
          <p:nvPr/>
        </p:nvSpPr>
        <p:spPr>
          <a:xfrm>
            <a:off x="1375436" y="1320800"/>
            <a:ext cx="6600164" cy="3139321"/>
          </a:xfrm>
          <a:prstGeom prst="rect">
            <a:avLst/>
          </a:prstGeom>
          <a:noFill/>
        </p:spPr>
        <p:txBody>
          <a:bodyPr wrap="square" rtlCol="0">
            <a:spAutoFit/>
          </a:bodyPr>
          <a:lstStyle/>
          <a:p>
            <a:r>
              <a:rPr lang="fr-FR" dirty="0"/>
              <a:t>La communication est la pierre angulaire du projet</a:t>
            </a:r>
          </a:p>
          <a:p>
            <a:endParaRPr lang="fr-FR" dirty="0"/>
          </a:p>
          <a:p>
            <a:r>
              <a:rPr lang="fr-FR" dirty="0"/>
              <a:t>3 axes majeurs</a:t>
            </a:r>
          </a:p>
          <a:p>
            <a:endParaRPr lang="fr-FR" dirty="0"/>
          </a:p>
          <a:p>
            <a:pPr marL="285750" indent="-285750">
              <a:buFont typeface="Arial" panose="020B0604020202020204" pitchFamily="34" charset="0"/>
              <a:buChar char="•"/>
            </a:pPr>
            <a:r>
              <a:rPr lang="fr-FR" dirty="0"/>
              <a:t>Les réseaux sociaux</a:t>
            </a:r>
          </a:p>
          <a:p>
            <a:pPr marL="285750" indent="-285750">
              <a:buFont typeface="Arial" panose="020B0604020202020204" pitchFamily="34" charset="0"/>
              <a:buChar char="•"/>
            </a:pPr>
            <a:r>
              <a:rPr lang="fr-FR" dirty="0"/>
              <a:t>Les prospectus</a:t>
            </a:r>
          </a:p>
          <a:p>
            <a:pPr marL="285750" indent="-285750">
              <a:buFont typeface="Arial" panose="020B0604020202020204" pitchFamily="34" charset="0"/>
              <a:buChar char="•"/>
            </a:pPr>
            <a:r>
              <a:rPr lang="fr-FR" dirty="0"/>
              <a:t>Le parrainage</a:t>
            </a:r>
          </a:p>
          <a:p>
            <a:pPr marL="285750" indent="-285750">
              <a:buFont typeface="Arial" panose="020B0604020202020204" pitchFamily="34" charset="0"/>
              <a:buChar char="•"/>
            </a:pPr>
            <a:endParaRPr lang="fr-FR" dirty="0"/>
          </a:p>
          <a:p>
            <a:r>
              <a:rPr lang="fr-FR" dirty="0"/>
              <a:t>2 moyens supplémentaires :</a:t>
            </a:r>
          </a:p>
          <a:p>
            <a:pPr marL="285750" indent="-285750">
              <a:buFont typeface="Arial" panose="020B0604020202020204" pitchFamily="34" charset="0"/>
              <a:buChar char="•"/>
            </a:pPr>
            <a:r>
              <a:rPr lang="fr-FR" dirty="0"/>
              <a:t>Différents concours entrepreneuriaux</a:t>
            </a:r>
          </a:p>
          <a:p>
            <a:pPr marL="285750" indent="-285750">
              <a:buFont typeface="Arial" panose="020B0604020202020204" pitchFamily="34" charset="0"/>
              <a:buChar char="•"/>
            </a:pPr>
            <a:r>
              <a:rPr lang="fr-FR" dirty="0"/>
              <a:t>Différents articles de presse</a:t>
            </a: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19</a:t>
            </a:fld>
            <a:r>
              <a:rPr lang="fr-FR" dirty="0"/>
              <a:t>/40</a:t>
            </a:r>
          </a:p>
        </p:txBody>
      </p:sp>
    </p:spTree>
    <p:extLst>
      <p:ext uri="{BB962C8B-B14F-4D97-AF65-F5344CB8AC3E}">
        <p14:creationId xmlns:p14="http://schemas.microsoft.com/office/powerpoint/2010/main" val="2136489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10394" r="10278"/>
          <a:stretch/>
        </p:blipFill>
        <p:spPr>
          <a:xfrm>
            <a:off x="3958046" y="-2866"/>
            <a:ext cx="8233954" cy="6860865"/>
          </a:xfrm>
          <a:prstGeom prst="rect">
            <a:avLst/>
          </a:prstGeom>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963734" y="-11882"/>
            <a:ext cx="8275272" cy="6858000"/>
          </a:xfrm>
          <a:prstGeom prst="rect">
            <a:avLst/>
          </a:prstGeom>
        </p:spPr>
      </p:pic>
      <p:sp>
        <p:nvSpPr>
          <p:cNvPr id="7" name="Rectangle 6"/>
          <p:cNvSpPr/>
          <p:nvPr/>
        </p:nvSpPr>
        <p:spPr>
          <a:xfrm>
            <a:off x="-1961" y="-23764"/>
            <a:ext cx="3967656" cy="6881764"/>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10419" y="1370404"/>
            <a:ext cx="3453315" cy="4093428"/>
          </a:xfrm>
          <a:prstGeom prst="rect">
            <a:avLst/>
          </a:prstGeom>
          <a:noFill/>
        </p:spPr>
        <p:txBody>
          <a:bodyPr wrap="square" rtlCol="0">
            <a:spAutoFit/>
          </a:bodyPr>
          <a:lstStyle/>
          <a:p>
            <a:r>
              <a:rPr lang="fr-FR" sz="2000" b="1" dirty="0">
                <a:solidFill>
                  <a:schemeClr val="bg1"/>
                </a:solidFill>
                <a:latin typeface="Century Gothic" panose="020B0502020202020204" pitchFamily="34" charset="0"/>
              </a:rPr>
              <a:t>I.   Présentation du projet </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II.  Organisation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III. Business Model</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IV. Communication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 Budgétisation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VI. Législation &amp; Ethique</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VII. Conclusion</a:t>
            </a:r>
          </a:p>
        </p:txBody>
      </p:sp>
      <p:sp>
        <p:nvSpPr>
          <p:cNvPr id="13" name="ZoneTexte 12"/>
          <p:cNvSpPr txBox="1"/>
          <p:nvPr/>
        </p:nvSpPr>
        <p:spPr>
          <a:xfrm>
            <a:off x="5572651" y="450050"/>
            <a:ext cx="505939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SOMMAIRE</a:t>
            </a:r>
          </a:p>
        </p:txBody>
      </p:sp>
      <p:sp>
        <p:nvSpPr>
          <p:cNvPr id="3" name="Espace réservé de la date 2"/>
          <p:cNvSpPr>
            <a:spLocks noGrp="1"/>
          </p:cNvSpPr>
          <p:nvPr>
            <p:ph type="dt" sz="half" idx="10"/>
          </p:nvPr>
        </p:nvSpPr>
        <p:spPr/>
        <p:txBody>
          <a:bodyPr/>
          <a:lstStyle/>
          <a:p>
            <a:r>
              <a:rPr lang="fr-FR"/>
              <a:t>31/01/2017</a:t>
            </a:r>
            <a:endParaRPr lang="fr-FR" dirty="0"/>
          </a:p>
        </p:txBody>
      </p:sp>
      <p:sp>
        <p:nvSpPr>
          <p:cNvPr id="4" name="Espace réservé du pied de page 3"/>
          <p:cNvSpPr>
            <a:spLocks noGrp="1"/>
          </p:cNvSpPr>
          <p:nvPr>
            <p:ph type="ftr" sz="quarter" idx="11"/>
          </p:nvPr>
        </p:nvSpPr>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p:txBody>
          <a:bodyPr/>
          <a:lstStyle/>
          <a:p>
            <a:fld id="{EA27A45B-77EB-4839-A102-834B06C26C52}" type="slidenum">
              <a:rPr lang="fr-FR" smtClean="0"/>
              <a:pPr/>
              <a:t>2</a:t>
            </a:fld>
            <a:r>
              <a:rPr lang="fr-FR"/>
              <a:t>/40</a:t>
            </a:r>
            <a:endParaRPr lang="fr-FR" dirty="0"/>
          </a:p>
        </p:txBody>
      </p:sp>
    </p:spTree>
    <p:extLst>
      <p:ext uri="{BB962C8B-B14F-4D97-AF65-F5344CB8AC3E}">
        <p14:creationId xmlns:p14="http://schemas.microsoft.com/office/powerpoint/2010/main" val="623489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756744" y="409904"/>
            <a:ext cx="3869970" cy="584775"/>
          </a:xfrm>
          <a:prstGeom prst="rect">
            <a:avLst/>
          </a:prstGeom>
          <a:noFill/>
        </p:spPr>
        <p:txBody>
          <a:bodyPr wrap="none" rtlCol="0">
            <a:spAutoFit/>
          </a:bodyPr>
          <a:lstStyle/>
          <a:p>
            <a:r>
              <a:rPr lang="fr-FR" sz="3200" b="1" dirty="0">
                <a:latin typeface="Century Gothic" panose="020B0502020202020204" pitchFamily="34" charset="0"/>
              </a:rPr>
              <a:t>La cible principale</a:t>
            </a:r>
          </a:p>
        </p:txBody>
      </p:sp>
      <p:sp>
        <p:nvSpPr>
          <p:cNvPr id="16" name="ZoneTexte 15"/>
          <p:cNvSpPr txBox="1"/>
          <p:nvPr/>
        </p:nvSpPr>
        <p:spPr>
          <a:xfrm>
            <a:off x="1375436" y="1320800"/>
            <a:ext cx="6600164" cy="2585323"/>
          </a:xfrm>
          <a:prstGeom prst="rect">
            <a:avLst/>
          </a:prstGeom>
          <a:noFill/>
        </p:spPr>
        <p:txBody>
          <a:bodyPr wrap="square" rtlCol="0">
            <a:spAutoFit/>
          </a:bodyPr>
          <a:lstStyle/>
          <a:p>
            <a:r>
              <a:rPr lang="fr-FR" dirty="0"/>
              <a:t>Jeune entre 18 et 25 ans</a:t>
            </a:r>
          </a:p>
          <a:p>
            <a:endParaRPr lang="fr-FR" dirty="0"/>
          </a:p>
          <a:p>
            <a:r>
              <a:rPr lang="fr-FR" dirty="0"/>
              <a:t>Etudiant ou jeune employé</a:t>
            </a:r>
          </a:p>
          <a:p>
            <a:endParaRPr lang="fr-FR" dirty="0"/>
          </a:p>
          <a:p>
            <a:r>
              <a:rPr lang="fr-FR" dirty="0"/>
              <a:t>Possède un smartphone et l’utilise régulièrement</a:t>
            </a:r>
          </a:p>
          <a:p>
            <a:pPr marL="285750" indent="-285750">
              <a:buFont typeface="Arial" panose="020B0604020202020204" pitchFamily="34" charset="0"/>
              <a:buChar char="•"/>
            </a:pPr>
            <a:r>
              <a:rPr lang="fr-FR" dirty="0"/>
              <a:t>92% ont un smartphone</a:t>
            </a:r>
          </a:p>
          <a:p>
            <a:pPr marL="285750" indent="-285750">
              <a:buFont typeface="Arial" panose="020B0604020202020204" pitchFamily="34" charset="0"/>
              <a:buChar char="•"/>
            </a:pPr>
            <a:r>
              <a:rPr lang="fr-FR" dirty="0"/>
              <a:t>95% l’utilisent quotidiennement</a:t>
            </a:r>
          </a:p>
          <a:p>
            <a:pPr marL="285750" indent="-285750">
              <a:buFont typeface="Arial" panose="020B0604020202020204" pitchFamily="34" charset="0"/>
              <a:buChar char="•"/>
            </a:pPr>
            <a:endParaRPr lang="fr-FR" dirty="0"/>
          </a:p>
          <a:p>
            <a:r>
              <a:rPr lang="fr-FR" dirty="0"/>
              <a:t>Utilise les réseaux sociaux régulièrement</a:t>
            </a: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20</a:t>
            </a:fld>
            <a:r>
              <a:rPr lang="fr-FR" dirty="0"/>
              <a:t>/40</a:t>
            </a:r>
          </a:p>
        </p:txBody>
      </p:sp>
    </p:spTree>
    <p:extLst>
      <p:ext uri="{BB962C8B-B14F-4D97-AF65-F5344CB8AC3E}">
        <p14:creationId xmlns:p14="http://schemas.microsoft.com/office/powerpoint/2010/main" val="1851329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6535764" cy="584775"/>
          </a:xfrm>
          <a:prstGeom prst="rect">
            <a:avLst/>
          </a:prstGeom>
          <a:noFill/>
        </p:spPr>
        <p:txBody>
          <a:bodyPr wrap="none" rtlCol="0">
            <a:spAutoFit/>
          </a:bodyPr>
          <a:lstStyle/>
          <a:p>
            <a:r>
              <a:rPr lang="fr-FR" sz="3200" b="1" dirty="0">
                <a:latin typeface="Century Gothic" panose="020B0502020202020204" pitchFamily="34" charset="0"/>
              </a:rPr>
              <a:t>Diffusion sur les réseaux sociaux</a:t>
            </a:r>
          </a:p>
        </p:txBody>
      </p:sp>
      <p:pic>
        <p:nvPicPr>
          <p:cNvPr id="17" name="Image 16"/>
          <p:cNvPicPr>
            <a:picLocks noChangeAspect="1"/>
          </p:cNvPicPr>
          <p:nvPr/>
        </p:nvPicPr>
        <p:blipFill>
          <a:blip r:embed="rId5"/>
          <a:stretch>
            <a:fillRect/>
          </a:stretch>
        </p:blipFill>
        <p:spPr>
          <a:xfrm>
            <a:off x="6855319" y="1183304"/>
            <a:ext cx="1601579" cy="1601579"/>
          </a:xfrm>
          <a:prstGeom prst="rect">
            <a:avLst/>
          </a:prstGeom>
        </p:spPr>
      </p:pic>
      <p:pic>
        <p:nvPicPr>
          <p:cNvPr id="18" name="Image 17"/>
          <p:cNvPicPr>
            <a:picLocks noChangeAspect="1"/>
          </p:cNvPicPr>
          <p:nvPr/>
        </p:nvPicPr>
        <p:blipFill>
          <a:blip r:embed="rId6">
            <a:clrChange>
              <a:clrFrom>
                <a:srgbClr val="FFFFFF"/>
              </a:clrFrom>
              <a:clrTo>
                <a:srgbClr val="FFFFFF">
                  <a:alpha val="0"/>
                </a:srgbClr>
              </a:clrTo>
            </a:clrChange>
          </a:blip>
          <a:stretch>
            <a:fillRect/>
          </a:stretch>
        </p:blipFill>
        <p:spPr>
          <a:xfrm>
            <a:off x="6687825" y="2973508"/>
            <a:ext cx="1936566" cy="1571029"/>
          </a:xfrm>
          <a:prstGeom prst="rect">
            <a:avLst/>
          </a:prstGeom>
        </p:spPr>
      </p:pic>
      <p:pic>
        <p:nvPicPr>
          <p:cNvPr id="19" name="Image 18"/>
          <p:cNvPicPr>
            <a:picLocks noChangeAspect="1"/>
          </p:cNvPicPr>
          <p:nvPr/>
        </p:nvPicPr>
        <p:blipFill>
          <a:blip r:embed="rId7">
            <a:clrChange>
              <a:clrFrom>
                <a:srgbClr val="FFFFFE"/>
              </a:clrFrom>
              <a:clrTo>
                <a:srgbClr val="FFFFFE">
                  <a:alpha val="0"/>
                </a:srgbClr>
              </a:clrTo>
            </a:clrChange>
          </a:blip>
          <a:stretch>
            <a:fillRect/>
          </a:stretch>
        </p:blipFill>
        <p:spPr>
          <a:xfrm>
            <a:off x="6894108" y="4706327"/>
            <a:ext cx="1524000" cy="1524000"/>
          </a:xfrm>
          <a:prstGeom prst="rect">
            <a:avLst/>
          </a:prstGeom>
        </p:spPr>
      </p:pic>
      <p:sp>
        <p:nvSpPr>
          <p:cNvPr id="20" name="ZoneTexte 19"/>
          <p:cNvSpPr txBox="1"/>
          <p:nvPr/>
        </p:nvSpPr>
        <p:spPr>
          <a:xfrm>
            <a:off x="860612" y="1559859"/>
            <a:ext cx="2927596" cy="2585323"/>
          </a:xfrm>
          <a:prstGeom prst="rect">
            <a:avLst/>
          </a:prstGeom>
          <a:noFill/>
        </p:spPr>
        <p:txBody>
          <a:bodyPr wrap="none" rtlCol="0">
            <a:spAutoFit/>
          </a:bodyPr>
          <a:lstStyle/>
          <a:p>
            <a:r>
              <a:rPr lang="fr-FR" dirty="0"/>
              <a:t>3 réseaux sociaux principaux:</a:t>
            </a:r>
          </a:p>
          <a:p>
            <a:pPr marL="285750" indent="-285750">
              <a:buFont typeface="Arial" panose="020B0604020202020204" pitchFamily="34" charset="0"/>
              <a:buChar char="•"/>
            </a:pPr>
            <a:r>
              <a:rPr lang="fr-FR" dirty="0"/>
              <a:t>Facebook</a:t>
            </a:r>
          </a:p>
          <a:p>
            <a:pPr marL="285750" indent="-285750">
              <a:buFont typeface="Arial" panose="020B0604020202020204" pitchFamily="34" charset="0"/>
              <a:buChar char="•"/>
            </a:pPr>
            <a:r>
              <a:rPr lang="fr-FR" dirty="0"/>
              <a:t>Twitter</a:t>
            </a:r>
          </a:p>
          <a:p>
            <a:pPr marL="285750" indent="-285750">
              <a:buFont typeface="Arial" panose="020B0604020202020204" pitchFamily="34" charset="0"/>
              <a:buChar char="•"/>
            </a:pPr>
            <a:r>
              <a:rPr lang="fr-FR" dirty="0"/>
              <a:t>Snapchat</a:t>
            </a:r>
          </a:p>
          <a:p>
            <a:endParaRPr lang="fr-FR" dirty="0"/>
          </a:p>
          <a:p>
            <a:r>
              <a:rPr lang="fr-FR" dirty="0"/>
              <a:t>Page Facebook déjà active</a:t>
            </a:r>
          </a:p>
          <a:p>
            <a:pPr marL="285750" indent="-285750">
              <a:buFont typeface="Arial" panose="020B0604020202020204" pitchFamily="34" charset="0"/>
              <a:buChar char="•"/>
            </a:pPr>
            <a:r>
              <a:rPr lang="fr-FR" dirty="0"/>
              <a:t>114 mentions « J’aime »</a:t>
            </a:r>
          </a:p>
          <a:p>
            <a:pPr marL="285750" indent="-285750">
              <a:buFont typeface="Arial" panose="020B0604020202020204" pitchFamily="34" charset="0"/>
              <a:buChar char="•"/>
            </a:pPr>
            <a:endParaRPr lang="fr-FR" dirty="0"/>
          </a:p>
          <a:p>
            <a:endParaRPr lang="fr-FR" dirty="0"/>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6"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21</a:t>
            </a:fld>
            <a:r>
              <a:rPr lang="fr-FR" dirty="0"/>
              <a:t>/40</a:t>
            </a:r>
          </a:p>
        </p:txBody>
      </p:sp>
    </p:spTree>
    <p:extLst>
      <p:ext uri="{BB962C8B-B14F-4D97-AF65-F5344CB8AC3E}">
        <p14:creationId xmlns:p14="http://schemas.microsoft.com/office/powerpoint/2010/main" val="741394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4" name="Rectangle 23"/>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6" name="ZoneTexte 15"/>
          <p:cNvSpPr txBox="1"/>
          <p:nvPr/>
        </p:nvSpPr>
        <p:spPr>
          <a:xfrm>
            <a:off x="756744" y="409904"/>
            <a:ext cx="3930884" cy="584775"/>
          </a:xfrm>
          <a:prstGeom prst="rect">
            <a:avLst/>
          </a:prstGeom>
          <a:noFill/>
        </p:spPr>
        <p:txBody>
          <a:bodyPr wrap="none" rtlCol="0">
            <a:spAutoFit/>
          </a:bodyPr>
          <a:lstStyle/>
          <a:p>
            <a:r>
              <a:rPr lang="fr-FR" sz="3200" b="1" dirty="0">
                <a:latin typeface="Century Gothic" panose="020B0502020202020204" pitchFamily="34" charset="0"/>
              </a:rPr>
              <a:t>Diffusion sur papier</a:t>
            </a:r>
          </a:p>
        </p:txBody>
      </p:sp>
      <p:sp>
        <p:nvSpPr>
          <p:cNvPr id="21" name="ZoneTexte 20"/>
          <p:cNvSpPr txBox="1"/>
          <p:nvPr/>
        </p:nvSpPr>
        <p:spPr>
          <a:xfrm>
            <a:off x="935915" y="1366221"/>
            <a:ext cx="7917629" cy="1200329"/>
          </a:xfrm>
          <a:prstGeom prst="rect">
            <a:avLst/>
          </a:prstGeom>
          <a:noFill/>
        </p:spPr>
        <p:txBody>
          <a:bodyPr wrap="square" rtlCol="0">
            <a:spAutoFit/>
          </a:bodyPr>
          <a:lstStyle/>
          <a:p>
            <a:r>
              <a:rPr lang="fr-FR" dirty="0"/>
              <a:t>Moyen de communication principal avec les sans abri</a:t>
            </a:r>
          </a:p>
          <a:p>
            <a:endParaRPr lang="fr-FR" dirty="0"/>
          </a:p>
          <a:p>
            <a:r>
              <a:rPr lang="fr-FR" dirty="0"/>
              <a:t>Dépliant papier expliquant le concept du projet, les conditions d’accès et les démarches à effectuer</a:t>
            </a:r>
          </a:p>
        </p:txBody>
      </p:sp>
      <p:sp>
        <p:nvSpPr>
          <p:cNvPr id="23" name="ZoneTexte 22"/>
          <p:cNvSpPr txBox="1"/>
          <p:nvPr/>
        </p:nvSpPr>
        <p:spPr>
          <a:xfrm>
            <a:off x="935915" y="2696691"/>
            <a:ext cx="3410174" cy="3139321"/>
          </a:xfrm>
          <a:prstGeom prst="rect">
            <a:avLst/>
          </a:prstGeom>
          <a:noFill/>
        </p:spPr>
        <p:txBody>
          <a:bodyPr wrap="square" rtlCol="0">
            <a:spAutoFit/>
          </a:bodyPr>
          <a:lstStyle/>
          <a:p>
            <a:r>
              <a:rPr lang="fr-FR" dirty="0"/>
              <a:t>Disponible dans les associations partenaires et les commerces adhérents</a:t>
            </a:r>
          </a:p>
          <a:p>
            <a:endParaRPr lang="fr-FR" dirty="0"/>
          </a:p>
          <a:p>
            <a:r>
              <a:rPr lang="fr-FR" dirty="0"/>
              <a:t>Permet de faire connaitre le projet auprès des sans-abri et des potentiels clients</a:t>
            </a:r>
          </a:p>
          <a:p>
            <a:endParaRPr lang="fr-FR" dirty="0"/>
          </a:p>
          <a:p>
            <a:r>
              <a:rPr lang="fr-FR" dirty="0"/>
              <a:t>Permet une distribution auprès de nos associations personnelles</a:t>
            </a:r>
          </a:p>
          <a:p>
            <a:endParaRPr lang="en-US" dirty="0"/>
          </a:p>
        </p:txBody>
      </p:sp>
      <p:sp>
        <p:nvSpPr>
          <p:cNvPr id="25" name="ZoneTexte 24"/>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9" name="ZoneTexte 28"/>
          <p:cNvSpPr txBox="1"/>
          <p:nvPr/>
        </p:nvSpPr>
        <p:spPr>
          <a:xfrm>
            <a:off x="9557566"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6210" y="2569088"/>
            <a:ext cx="4242079" cy="2809689"/>
          </a:xfrm>
          <a:prstGeom prst="rect">
            <a:avLst/>
          </a:prstGeom>
        </p:spPr>
      </p:pic>
      <p:sp>
        <p:nvSpPr>
          <p:cNvPr id="15"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22</a:t>
            </a:fld>
            <a:r>
              <a:rPr lang="fr-FR" dirty="0"/>
              <a:t>/40</a:t>
            </a:r>
          </a:p>
        </p:txBody>
      </p:sp>
    </p:spTree>
    <p:extLst>
      <p:ext uri="{BB962C8B-B14F-4D97-AF65-F5344CB8AC3E}">
        <p14:creationId xmlns:p14="http://schemas.microsoft.com/office/powerpoint/2010/main" val="3231259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9" name="Rectangle 18"/>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842992" cy="584775"/>
          </a:xfrm>
          <a:prstGeom prst="rect">
            <a:avLst/>
          </a:prstGeom>
          <a:noFill/>
        </p:spPr>
        <p:txBody>
          <a:bodyPr wrap="none" rtlCol="0">
            <a:spAutoFit/>
          </a:bodyPr>
          <a:lstStyle/>
          <a:p>
            <a:r>
              <a:rPr lang="fr-FR" sz="3200" b="1" dirty="0">
                <a:latin typeface="Century Gothic" panose="020B0502020202020204" pitchFamily="34" charset="0"/>
              </a:rPr>
              <a:t>Système de parrainage</a:t>
            </a:r>
          </a:p>
        </p:txBody>
      </p:sp>
      <p:pic>
        <p:nvPicPr>
          <p:cNvPr id="15" name="Image 14"/>
          <p:cNvPicPr>
            <a:picLocks noChangeAspect="1"/>
          </p:cNvPicPr>
          <p:nvPr/>
        </p:nvPicPr>
        <p:blipFill>
          <a:blip r:embed="rId5"/>
          <a:stretch>
            <a:fillRect/>
          </a:stretch>
        </p:blipFill>
        <p:spPr>
          <a:xfrm>
            <a:off x="756744" y="1824291"/>
            <a:ext cx="2143125" cy="2143125"/>
          </a:xfrm>
          <a:prstGeom prst="rect">
            <a:avLst/>
          </a:prstGeom>
        </p:spPr>
      </p:pic>
      <p:pic>
        <p:nvPicPr>
          <p:cNvPr id="17" name="Picture 2" descr="Afficher l'image d'origine"/>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0378" t="-229" r="17874" b="60570"/>
          <a:stretch/>
        </p:blipFill>
        <p:spPr bwMode="auto">
          <a:xfrm>
            <a:off x="3488793" y="1824291"/>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7">
            <a:clrChange>
              <a:clrFrom>
                <a:srgbClr val="000000"/>
              </a:clrFrom>
              <a:clrTo>
                <a:srgbClr val="000000">
                  <a:alpha val="0"/>
                </a:srgbClr>
              </a:clrTo>
            </a:clrChange>
          </a:blip>
          <a:stretch>
            <a:fillRect/>
          </a:stretch>
        </p:blipFill>
        <p:spPr>
          <a:xfrm>
            <a:off x="6333752" y="2025443"/>
            <a:ext cx="2472403" cy="1740823"/>
          </a:xfrm>
          <a:prstGeom prst="rect">
            <a:avLst/>
          </a:prstGeom>
        </p:spPr>
      </p:pic>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
        <p:nvSpPr>
          <p:cNvPr id="3" name="ZoneTexte 2"/>
          <p:cNvSpPr txBox="1"/>
          <p:nvPr/>
        </p:nvSpPr>
        <p:spPr>
          <a:xfrm>
            <a:off x="1220607" y="4150697"/>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71816" y="4150697"/>
            <a:ext cx="889987" cy="646331"/>
          </a:xfrm>
          <a:prstGeom prst="rect">
            <a:avLst/>
          </a:prstGeom>
          <a:noFill/>
        </p:spPr>
        <p:txBody>
          <a:bodyPr wrap="none" rtlCol="0">
            <a:spAutoFit/>
          </a:bodyPr>
          <a:lstStyle/>
          <a:p>
            <a:pPr algn="ctr"/>
            <a:r>
              <a:rPr lang="fr-FR" dirty="0"/>
              <a:t>Claudio</a:t>
            </a:r>
          </a:p>
          <a:p>
            <a:pPr algn="ctr"/>
            <a:r>
              <a:rPr lang="fr-FR" dirty="0"/>
              <a:t>CAPÉO</a:t>
            </a:r>
          </a:p>
        </p:txBody>
      </p:sp>
      <p:pic>
        <p:nvPicPr>
          <p:cNvPr id="21"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23</a:t>
            </a:fld>
            <a:r>
              <a:rPr lang="fr-FR" dirty="0"/>
              <a:t>/40</a:t>
            </a:r>
          </a:p>
        </p:txBody>
      </p:sp>
    </p:spTree>
    <p:extLst>
      <p:ext uri="{BB962C8B-B14F-4D97-AF65-F5344CB8AC3E}">
        <p14:creationId xmlns:p14="http://schemas.microsoft.com/office/powerpoint/2010/main" val="136291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647053" y="337882"/>
            <a:ext cx="6242415"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Budgétisation</a:t>
            </a:r>
          </a:p>
        </p:txBody>
      </p:sp>
    </p:spTree>
    <p:extLst>
      <p:ext uri="{BB962C8B-B14F-4D97-AF65-F5344CB8AC3E}">
        <p14:creationId xmlns:p14="http://schemas.microsoft.com/office/powerpoint/2010/main" val="2195576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5" name="Rectangle 14"/>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756744" y="409904"/>
            <a:ext cx="2140330" cy="584775"/>
          </a:xfrm>
          <a:prstGeom prst="rect">
            <a:avLst/>
          </a:prstGeom>
          <a:noFill/>
        </p:spPr>
        <p:txBody>
          <a:bodyPr wrap="none" rtlCol="0">
            <a:spAutoFit/>
          </a:bodyPr>
          <a:lstStyle/>
          <a:p>
            <a:r>
              <a:rPr lang="fr-FR" sz="3200" b="1" dirty="0">
                <a:latin typeface="Century Gothic" panose="020B0502020202020204" pitchFamily="34" charset="0"/>
              </a:rPr>
              <a:t>Dépenses</a:t>
            </a:r>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3" name="Espace réservé du pied de page 2"/>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8" name="ZoneTexte 17"/>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25</a:t>
            </a:fld>
            <a:r>
              <a:rPr lang="fr-FR" dirty="0"/>
              <a:t>/40</a:t>
            </a:r>
          </a:p>
        </p:txBody>
      </p:sp>
      <p:pic>
        <p:nvPicPr>
          <p:cNvPr id="6" name="Image 5"/>
          <p:cNvPicPr>
            <a:picLocks noChangeAspect="1"/>
          </p:cNvPicPr>
          <p:nvPr/>
        </p:nvPicPr>
        <p:blipFill>
          <a:blip r:embed="rId6">
            <a:clrChange>
              <a:clrFrom>
                <a:srgbClr val="FFFFFF"/>
              </a:clrFrom>
              <a:clrTo>
                <a:srgbClr val="FFFFFF">
                  <a:alpha val="0"/>
                </a:srgbClr>
              </a:clrTo>
            </a:clrChange>
          </a:blip>
          <a:stretch>
            <a:fillRect/>
          </a:stretch>
        </p:blipFill>
        <p:spPr>
          <a:xfrm>
            <a:off x="2129666" y="277566"/>
            <a:ext cx="6877289" cy="5795822"/>
          </a:xfrm>
          <a:prstGeom prst="rect">
            <a:avLst/>
          </a:prstGeom>
        </p:spPr>
      </p:pic>
    </p:spTree>
    <p:extLst>
      <p:ext uri="{BB962C8B-B14F-4D97-AF65-F5344CB8AC3E}">
        <p14:creationId xmlns:p14="http://schemas.microsoft.com/office/powerpoint/2010/main" val="3978868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5" name="Rectangle 14"/>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756744" y="409904"/>
            <a:ext cx="1903085" cy="584775"/>
          </a:xfrm>
          <a:prstGeom prst="rect">
            <a:avLst/>
          </a:prstGeom>
          <a:noFill/>
        </p:spPr>
        <p:txBody>
          <a:bodyPr wrap="none" rtlCol="0">
            <a:spAutoFit/>
          </a:bodyPr>
          <a:lstStyle/>
          <a:p>
            <a:r>
              <a:rPr lang="fr-FR" sz="3200" b="1" dirty="0">
                <a:latin typeface="Century Gothic" panose="020B0502020202020204" pitchFamily="34" charset="0"/>
              </a:rPr>
              <a:t>Recettes</a:t>
            </a:r>
          </a:p>
        </p:txBody>
      </p:sp>
      <p:sp>
        <p:nvSpPr>
          <p:cNvPr id="3" name="Espace réservé de la date 2"/>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8" name="ZoneTexte 17"/>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26</a:t>
            </a:fld>
            <a:r>
              <a:rPr lang="fr-FR" dirty="0"/>
              <a:t>/40</a:t>
            </a:r>
          </a:p>
        </p:txBody>
      </p:sp>
      <p:pic>
        <p:nvPicPr>
          <p:cNvPr id="2" name="Image 1"/>
          <p:cNvPicPr>
            <a:picLocks noChangeAspect="1"/>
          </p:cNvPicPr>
          <p:nvPr/>
        </p:nvPicPr>
        <p:blipFill>
          <a:blip r:embed="rId6">
            <a:clrChange>
              <a:clrFrom>
                <a:srgbClr val="FFFFFF"/>
              </a:clrFrom>
              <a:clrTo>
                <a:srgbClr val="FFFFFF">
                  <a:alpha val="0"/>
                </a:srgbClr>
              </a:clrTo>
            </a:clrChange>
          </a:blip>
          <a:stretch>
            <a:fillRect/>
          </a:stretch>
        </p:blipFill>
        <p:spPr>
          <a:xfrm>
            <a:off x="722438" y="697411"/>
            <a:ext cx="8278104" cy="5115413"/>
          </a:xfrm>
          <a:prstGeom prst="rect">
            <a:avLst/>
          </a:prstGeom>
        </p:spPr>
      </p:pic>
    </p:spTree>
    <p:extLst>
      <p:ext uri="{BB962C8B-B14F-4D97-AF65-F5344CB8AC3E}">
        <p14:creationId xmlns:p14="http://schemas.microsoft.com/office/powerpoint/2010/main" val="3920469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static.pexels.com/photos/197309/pexels-photo-197309.jpeg"/>
          <p:cNvPicPr>
            <a:picLocks noChangeAspect="1" noChangeArrowheads="1"/>
          </p:cNvPicPr>
          <p:nvPr/>
        </p:nvPicPr>
        <p:blipFill rotWithShape="1">
          <a:blip r:embed="rId2">
            <a:extLst>
              <a:ext uri="{28A0092B-C50C-407E-A947-70E740481C1C}">
                <a14:useLocalDpi xmlns:a14="http://schemas.microsoft.com/office/drawing/2010/main" val="0"/>
              </a:ext>
            </a:extLst>
          </a:blip>
          <a:srcRect t="7500" b="6638"/>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647053" y="337882"/>
            <a:ext cx="932659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Ethique &amp; Législation</a:t>
            </a:r>
          </a:p>
        </p:txBody>
      </p:sp>
    </p:spTree>
    <p:extLst>
      <p:ext uri="{BB962C8B-B14F-4D97-AF65-F5344CB8AC3E}">
        <p14:creationId xmlns:p14="http://schemas.microsoft.com/office/powerpoint/2010/main" val="3562885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9" name="Rectangle 28"/>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5" name="ZoneTexte 24"/>
          <p:cNvSpPr txBox="1"/>
          <p:nvPr/>
        </p:nvSpPr>
        <p:spPr>
          <a:xfrm>
            <a:off x="756744" y="409904"/>
            <a:ext cx="7108036" cy="584775"/>
          </a:xfrm>
          <a:prstGeom prst="rect">
            <a:avLst/>
          </a:prstGeom>
          <a:noFill/>
        </p:spPr>
        <p:txBody>
          <a:bodyPr wrap="none" rtlCol="0">
            <a:spAutoFit/>
          </a:bodyPr>
          <a:lstStyle/>
          <a:p>
            <a:r>
              <a:rPr lang="fr-FR" sz="3200" b="1" dirty="0">
                <a:latin typeface="Century Gothic" panose="020B0502020202020204" pitchFamily="34" charset="0"/>
              </a:rPr>
              <a:t>Sécurité et respect de la vie privée</a:t>
            </a:r>
          </a:p>
        </p:txBody>
      </p:sp>
      <p:pic>
        <p:nvPicPr>
          <p:cNvPr id="26" name="Imag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142" y="1659964"/>
            <a:ext cx="2866855" cy="2866855"/>
          </a:xfrm>
          <a:prstGeom prst="rect">
            <a:avLst/>
          </a:prstGeom>
        </p:spPr>
      </p:pic>
      <p:sp>
        <p:nvSpPr>
          <p:cNvPr id="28" name="ZoneTexte 27"/>
          <p:cNvSpPr txBox="1"/>
          <p:nvPr/>
        </p:nvSpPr>
        <p:spPr>
          <a:xfrm>
            <a:off x="845574" y="1582994"/>
            <a:ext cx="3602396" cy="2862322"/>
          </a:xfrm>
          <a:prstGeom prst="rect">
            <a:avLst/>
          </a:prstGeom>
          <a:noFill/>
        </p:spPr>
        <p:txBody>
          <a:bodyPr wrap="none" rtlCol="0">
            <a:spAutoFit/>
          </a:bodyPr>
          <a:lstStyle/>
          <a:p>
            <a:r>
              <a:rPr lang="en-US" dirty="0"/>
              <a:t>CNIL: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Conservation des données</a:t>
            </a:r>
          </a:p>
          <a:p>
            <a:pPr marL="285750" indent="-285750">
              <a:buFont typeface="Arial" panose="020B0604020202020204" pitchFamily="34" charset="0"/>
              <a:buChar char="•"/>
            </a:pPr>
            <a:r>
              <a:rPr lang="fr-FR" dirty="0"/>
              <a:t>Sécurisation des données</a:t>
            </a:r>
          </a:p>
          <a:p>
            <a:pPr marL="285750" indent="-285750">
              <a:buFont typeface="Arial" panose="020B0604020202020204" pitchFamily="34" charset="0"/>
              <a:buChar char="•"/>
            </a:pPr>
            <a:r>
              <a:rPr lang="fr-FR" dirty="0"/>
              <a:t>Droit d’accès aux données</a:t>
            </a:r>
          </a:p>
          <a:p>
            <a:pPr marL="285750" indent="-285750">
              <a:buFont typeface="Arial" panose="020B0604020202020204" pitchFamily="34" charset="0"/>
              <a:buChar char="•"/>
            </a:pPr>
            <a:endParaRPr lang="fr-FR" dirty="0"/>
          </a:p>
          <a:p>
            <a:endParaRPr lang="fr-FR" dirty="0"/>
          </a:p>
          <a:p>
            <a:r>
              <a:rPr lang="fr-FR" dirty="0"/>
              <a:t>Déclaration “Fichier client-prospect”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30" name="ZoneTexte 2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2" name="ZoneTexte 31"/>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28</a:t>
            </a:fld>
            <a:r>
              <a:rPr lang="fr-FR" dirty="0"/>
              <a:t>/40</a:t>
            </a:r>
          </a:p>
        </p:txBody>
      </p:sp>
    </p:spTree>
    <p:extLst>
      <p:ext uri="{BB962C8B-B14F-4D97-AF65-F5344CB8AC3E}">
        <p14:creationId xmlns:p14="http://schemas.microsoft.com/office/powerpoint/2010/main" val="3418252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0" name="Ellipse 9"/>
          <p:cNvSpPr/>
          <p:nvPr/>
        </p:nvSpPr>
        <p:spPr>
          <a:xfrm>
            <a:off x="2171366" y="3395915"/>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Ecriture des statuts</a:t>
            </a:r>
          </a:p>
        </p:txBody>
      </p:sp>
      <p:sp>
        <p:nvSpPr>
          <p:cNvPr id="11" name="Ellipse 10"/>
          <p:cNvSpPr/>
          <p:nvPr/>
        </p:nvSpPr>
        <p:spPr>
          <a:xfrm>
            <a:off x="706333" y="1584657"/>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7 fondateurs </a:t>
            </a:r>
          </a:p>
          <a:p>
            <a:pPr algn="ctr"/>
            <a:r>
              <a:rPr lang="fr-FR" sz="1600" dirty="0"/>
              <a:t>3 membres</a:t>
            </a:r>
          </a:p>
        </p:txBody>
      </p:sp>
      <p:sp>
        <p:nvSpPr>
          <p:cNvPr id="12" name="Ellipse 11"/>
          <p:cNvSpPr/>
          <p:nvPr/>
        </p:nvSpPr>
        <p:spPr>
          <a:xfrm>
            <a:off x="3870192" y="1517058"/>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Dépôt de la déclaration</a:t>
            </a:r>
          </a:p>
        </p:txBody>
      </p:sp>
      <p:sp>
        <p:nvSpPr>
          <p:cNvPr id="14" name="Ellipse 13"/>
          <p:cNvSpPr/>
          <p:nvPr/>
        </p:nvSpPr>
        <p:spPr>
          <a:xfrm>
            <a:off x="7034051" y="1600589"/>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Obtention du N° Siret</a:t>
            </a:r>
          </a:p>
        </p:txBody>
      </p:sp>
      <p:sp>
        <p:nvSpPr>
          <p:cNvPr id="15" name="ZoneTexte 14"/>
          <p:cNvSpPr txBox="1"/>
          <p:nvPr/>
        </p:nvSpPr>
        <p:spPr>
          <a:xfrm>
            <a:off x="241738" y="366225"/>
            <a:ext cx="5533887" cy="584775"/>
          </a:xfrm>
          <a:prstGeom prst="rect">
            <a:avLst/>
          </a:prstGeom>
          <a:noFill/>
        </p:spPr>
        <p:txBody>
          <a:bodyPr wrap="none" rtlCol="0">
            <a:spAutoFit/>
          </a:bodyPr>
          <a:lstStyle/>
          <a:p>
            <a:r>
              <a:rPr lang="fr-FR" sz="3200" b="1" dirty="0">
                <a:latin typeface="Century Gothic" panose="020B0502020202020204" pitchFamily="34" charset="0"/>
              </a:rPr>
              <a:t>Création d’une association</a:t>
            </a:r>
          </a:p>
        </p:txBody>
      </p:sp>
      <p:sp>
        <p:nvSpPr>
          <p:cNvPr id="16" name="Ellipse 15"/>
          <p:cNvSpPr/>
          <p:nvPr/>
        </p:nvSpPr>
        <p:spPr>
          <a:xfrm>
            <a:off x="5475149" y="3395915"/>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Inscription au journal officiel</a:t>
            </a:r>
          </a:p>
        </p:txBody>
      </p:sp>
      <p:sp>
        <p:nvSpPr>
          <p:cNvPr id="17" name="Flèche droite 16"/>
          <p:cNvSpPr/>
          <p:nvPr/>
        </p:nvSpPr>
        <p:spPr>
          <a:xfrm rot="3022839">
            <a:off x="2040212" y="2873847"/>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èche droite 17"/>
          <p:cNvSpPr/>
          <p:nvPr/>
        </p:nvSpPr>
        <p:spPr>
          <a:xfrm rot="3022839">
            <a:off x="5217552" y="2874216"/>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èche droite 18"/>
          <p:cNvSpPr/>
          <p:nvPr/>
        </p:nvSpPr>
        <p:spPr>
          <a:xfrm rot="18594272">
            <a:off x="3496103" y="2873479"/>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èche droite 19"/>
          <p:cNvSpPr/>
          <p:nvPr/>
        </p:nvSpPr>
        <p:spPr>
          <a:xfrm rot="18594272">
            <a:off x="6776431" y="2873478"/>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29</a:t>
            </a:fld>
            <a:r>
              <a:rPr lang="fr-FR" dirty="0"/>
              <a:t>/40</a:t>
            </a:r>
          </a:p>
        </p:txBody>
      </p:sp>
    </p:spTree>
    <p:extLst>
      <p:ext uri="{BB962C8B-B14F-4D97-AF65-F5344CB8AC3E}">
        <p14:creationId xmlns:p14="http://schemas.microsoft.com/office/powerpoint/2010/main" val="340396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spTree>
    <p:extLst>
      <p:ext uri="{BB962C8B-B14F-4D97-AF65-F5344CB8AC3E}">
        <p14:creationId xmlns:p14="http://schemas.microsoft.com/office/powerpoint/2010/main" val="1309101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849913" cy="584775"/>
          </a:xfrm>
          <a:prstGeom prst="rect">
            <a:avLst/>
          </a:prstGeom>
          <a:noFill/>
        </p:spPr>
        <p:txBody>
          <a:bodyPr wrap="none" rtlCol="0">
            <a:spAutoFit/>
          </a:bodyPr>
          <a:lstStyle/>
          <a:p>
            <a:r>
              <a:rPr lang="fr-FR" sz="3200" b="1" dirty="0">
                <a:latin typeface="Century Gothic" panose="020B0502020202020204" pitchFamily="34" charset="0"/>
              </a:rPr>
              <a:t>RSE</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60429" y="1519358"/>
            <a:ext cx="4406976" cy="3416320"/>
          </a:xfrm>
          <a:prstGeom prst="rect">
            <a:avLst/>
          </a:prstGeom>
          <a:noFill/>
        </p:spPr>
        <p:txBody>
          <a:bodyPr wrap="none" rtlCol="0">
            <a:spAutoFit/>
          </a:bodyPr>
          <a:lstStyle/>
          <a:p>
            <a:pPr marL="285750" indent="-285750">
              <a:buFont typeface="Arial" panose="020B0604020202020204" pitchFamily="34" charset="0"/>
              <a:buChar char="•"/>
            </a:pPr>
            <a:r>
              <a:rPr lang="fr-FR" dirty="0">
                <a:latin typeface="Century Gothic" panose="020B0502020202020204" pitchFamily="34" charset="0"/>
              </a:rPr>
              <a:t>Par les humains et pour les humains</a:t>
            </a:r>
          </a:p>
          <a:p>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Favorise l’interaction sociale</a:t>
            </a:r>
          </a:p>
          <a:p>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Démarche écologique (lecteur de</a:t>
            </a:r>
          </a:p>
          <a:p>
            <a:r>
              <a:rPr lang="fr-FR" dirty="0">
                <a:latin typeface="Century Gothic" panose="020B0502020202020204" pitchFamily="34" charset="0"/>
              </a:rPr>
              <a:t>     badge, transports)</a:t>
            </a:r>
          </a:p>
          <a:p>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Une demande forte des </a:t>
            </a:r>
          </a:p>
          <a:p>
            <a:r>
              <a:rPr lang="fr-FR" dirty="0">
                <a:latin typeface="Century Gothic" panose="020B0502020202020204" pitchFamily="34" charset="0"/>
              </a:rPr>
              <a:t>     consommateurs </a:t>
            </a:r>
          </a:p>
          <a:p>
            <a:pPr marL="285750" indent="-285750">
              <a:buFont typeface="Arial" panose="020B0604020202020204" pitchFamily="34" charset="0"/>
              <a:buChar char="•"/>
            </a:pPr>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Des entreprises qui cherchent à</a:t>
            </a:r>
          </a:p>
          <a:p>
            <a:r>
              <a:rPr lang="fr-FR" dirty="0">
                <a:latin typeface="Century Gothic" panose="020B0502020202020204" pitchFamily="34" charset="0"/>
              </a:rPr>
              <a:t>     embellir leur image.</a:t>
            </a:r>
          </a:p>
        </p:txBody>
      </p:sp>
      <p:pic>
        <p:nvPicPr>
          <p:cNvPr id="13" name="Image 1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8389" y="1266118"/>
            <a:ext cx="3988440" cy="3977999"/>
          </a:xfrm>
          <a:prstGeom prst="rect">
            <a:avLst/>
          </a:prstGeom>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30</a:t>
            </a:fld>
            <a:r>
              <a:rPr lang="fr-FR" dirty="0"/>
              <a:t>/40</a:t>
            </a:r>
          </a:p>
        </p:txBody>
      </p:sp>
    </p:spTree>
    <p:extLst>
      <p:ext uri="{BB962C8B-B14F-4D97-AF65-F5344CB8AC3E}">
        <p14:creationId xmlns:p14="http://schemas.microsoft.com/office/powerpoint/2010/main" val="147357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978867"/>
          </a:xfrm>
          <a:prstGeom prst="rect">
            <a:avLst/>
          </a:prstGeom>
        </p:spPr>
      </p:pic>
      <p:sp>
        <p:nvSpPr>
          <p:cNvPr id="11" name="ZoneTexte 10"/>
          <p:cNvSpPr txBox="1"/>
          <p:nvPr/>
        </p:nvSpPr>
        <p:spPr>
          <a:xfrm>
            <a:off x="647053" y="337882"/>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860239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2411238" cy="584775"/>
          </a:xfrm>
          <a:prstGeom prst="rect">
            <a:avLst/>
          </a:prstGeom>
          <a:noFill/>
        </p:spPr>
        <p:txBody>
          <a:bodyPr wrap="none" rtlCol="0">
            <a:spAutoFit/>
          </a:bodyPr>
          <a:lstStyle/>
          <a:p>
            <a:r>
              <a:rPr lang="fr-FR" sz="3200" b="1" dirty="0">
                <a:latin typeface="Century Gothic" panose="020B0502020202020204" pitchFamily="34" charset="0"/>
              </a:rPr>
              <a:t>Conclusion</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08049" y="2131733"/>
            <a:ext cx="4721164" cy="2246769"/>
          </a:xfrm>
          <a:prstGeom prst="rect">
            <a:avLst/>
          </a:prstGeom>
          <a:noFill/>
        </p:spPr>
        <p:txBody>
          <a:bodyPr wrap="none" rtlCol="0">
            <a:spAutoFit/>
          </a:bodyPr>
          <a:lstStyle/>
          <a:p>
            <a:pPr marL="285750" indent="-285750">
              <a:buFont typeface="Arial" panose="020B0604020202020204" pitchFamily="34" charset="0"/>
              <a:buChar char="•"/>
            </a:pPr>
            <a:r>
              <a:rPr lang="fr-FR" sz="2000" dirty="0">
                <a:latin typeface="Century Gothic" panose="020B0502020202020204" pitchFamily="34" charset="0"/>
              </a:rPr>
              <a:t>Un projet multidisciplinaire </a:t>
            </a:r>
          </a:p>
          <a:p>
            <a:r>
              <a:rPr lang="fr-FR" sz="2000" dirty="0">
                <a:latin typeface="Century Gothic" panose="020B0502020202020204" pitchFamily="34" charset="0"/>
              </a:rPr>
              <a:t>     passionnant</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très bonne opportunité</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action concrète, qui impacte</a:t>
            </a:r>
          </a:p>
          <a:p>
            <a:r>
              <a:rPr lang="fr-FR" sz="2000" dirty="0">
                <a:latin typeface="Century Gothic" panose="020B0502020202020204" pitchFamily="34" charset="0"/>
              </a:rPr>
              <a:t>     la vie des plus démunies.</a:t>
            </a:r>
          </a:p>
        </p:txBody>
      </p:sp>
      <p:pic>
        <p:nvPicPr>
          <p:cNvPr id="13" name="Image 12"/>
          <p:cNvPicPr>
            <a:picLocks noChangeAspect="1"/>
          </p:cNvPicPr>
          <p:nvPr/>
        </p:nvPicPr>
        <p:blipFill rotWithShape="1">
          <a:blip r:embed="rId6">
            <a:extLst>
              <a:ext uri="{28A0092B-C50C-407E-A947-70E740481C1C}">
                <a14:useLocalDpi xmlns:a14="http://schemas.microsoft.com/office/drawing/2010/main" val="0"/>
              </a:ext>
            </a:extLst>
          </a:blip>
          <a:srcRect l="14415" r="15139" b="96"/>
          <a:stretch/>
        </p:blipFill>
        <p:spPr>
          <a:xfrm>
            <a:off x="5879915" y="2228670"/>
            <a:ext cx="2976643" cy="2218111"/>
          </a:xfrm>
          <a:prstGeom prst="rect">
            <a:avLst/>
          </a:prstGeom>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32</a:t>
            </a:fld>
            <a:r>
              <a:rPr lang="fr-FR" dirty="0"/>
              <a:t>/40</a:t>
            </a:r>
          </a:p>
        </p:txBody>
      </p:sp>
    </p:spTree>
    <p:extLst>
      <p:ext uri="{BB962C8B-B14F-4D97-AF65-F5344CB8AC3E}">
        <p14:creationId xmlns:p14="http://schemas.microsoft.com/office/powerpoint/2010/main" val="1310786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3291286" cy="584775"/>
          </a:xfrm>
          <a:prstGeom prst="rect">
            <a:avLst/>
          </a:prstGeom>
          <a:noFill/>
        </p:spPr>
        <p:txBody>
          <a:bodyPr wrap="none" rtlCol="0">
            <a:spAutoFit/>
          </a:bodyPr>
          <a:lstStyle/>
          <a:p>
            <a:r>
              <a:rPr lang="fr-FR" sz="3200" b="1" dirty="0">
                <a:latin typeface="Century Gothic" panose="020B0502020202020204" pitchFamily="34" charset="0"/>
              </a:rPr>
              <a:t>Remerciements</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495" y="3265547"/>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witchupchallenge.com/wp-content/uploads/2015/09/bloc_0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278" y="1630367"/>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4202" y="1314677"/>
            <a:ext cx="2864134" cy="1680027"/>
          </a:xfrm>
          <a:prstGeom prst="rect">
            <a:avLst/>
          </a:prstGeom>
        </p:spPr>
      </p:pic>
      <p:pic>
        <p:nvPicPr>
          <p:cNvPr id="16" name="Picture 2" descr="http://www.cps-eu.fr/dossiers/racine/articles/s-thumb/1000x665/logo-entraide-le-relais--0.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7596" y="3265547"/>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www.association-abribus.fr/wp-content/uploads/2014/09/abribus_logo.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66148" y="3428999"/>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33</a:t>
            </a:fld>
            <a:r>
              <a:rPr lang="fr-FR" dirty="0"/>
              <a:t>/40</a:t>
            </a:r>
          </a:p>
        </p:txBody>
      </p:sp>
    </p:spTree>
    <p:extLst>
      <p:ext uri="{BB962C8B-B14F-4D97-AF65-F5344CB8AC3E}">
        <p14:creationId xmlns:p14="http://schemas.microsoft.com/office/powerpoint/2010/main" val="352121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1745991" cy="584775"/>
          </a:xfrm>
          <a:prstGeom prst="rect">
            <a:avLst/>
          </a:prstGeom>
          <a:noFill/>
        </p:spPr>
        <p:txBody>
          <a:bodyPr wrap="none" rtlCol="0">
            <a:spAutoFit/>
          </a:bodyPr>
          <a:lstStyle/>
          <a:p>
            <a:r>
              <a:rPr lang="fr-FR" sz="3200" b="1" dirty="0">
                <a:latin typeface="Century Gothic" panose="020B0502020202020204" pitchFamily="34" charset="0"/>
              </a:rPr>
              <a:t>Sources</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sp>
        <p:nvSpPr>
          <p:cNvPr id="3" name="ZoneTexte 2"/>
          <p:cNvSpPr txBox="1"/>
          <p:nvPr/>
        </p:nvSpPr>
        <p:spPr>
          <a:xfrm>
            <a:off x="241738" y="1261242"/>
            <a:ext cx="9157635" cy="2585323"/>
          </a:xfrm>
          <a:prstGeom prst="rect">
            <a:avLst/>
          </a:prstGeom>
          <a:noFill/>
        </p:spPr>
        <p:txBody>
          <a:bodyPr wrap="none" rtlCol="0">
            <a:spAutoFit/>
          </a:bodyPr>
          <a:lstStyle/>
          <a:p>
            <a:r>
              <a:rPr lang="fr-FR" dirty="0"/>
              <a:t>Icones : (1,5,14,17,31)		  : </a:t>
            </a:r>
            <a:r>
              <a:rPr lang="fr-FR" dirty="0">
                <a:solidFill>
                  <a:schemeClr val="accent1"/>
                </a:solidFill>
              </a:rPr>
              <a:t>flaticon.fr</a:t>
            </a:r>
          </a:p>
          <a:p>
            <a:r>
              <a:rPr lang="fr-FR" dirty="0"/>
              <a:t>Image plein écran (2,3,7,11,21,27,30,34): </a:t>
            </a:r>
            <a:r>
              <a:rPr lang="fr-FR" dirty="0">
                <a:solidFill>
                  <a:schemeClr val="accent1"/>
                </a:solidFill>
              </a:rPr>
              <a:t>pexels.com</a:t>
            </a:r>
          </a:p>
          <a:p>
            <a:r>
              <a:rPr lang="fr-FR" dirty="0"/>
              <a:t>Logos (10) 			  :</a:t>
            </a:r>
            <a:r>
              <a:rPr lang="fr-FR" dirty="0">
                <a:solidFill>
                  <a:schemeClr val="accent1"/>
                </a:solidFill>
              </a:rPr>
              <a:t> snapchat.org / facebook.com / twitter.com / trello.org</a:t>
            </a:r>
          </a:p>
          <a:p>
            <a:r>
              <a:rPr lang="fr-FR" dirty="0"/>
              <a:t>				    </a:t>
            </a:r>
            <a:r>
              <a:rPr lang="fr-FR" dirty="0" err="1">
                <a:solidFill>
                  <a:schemeClr val="accent1"/>
                </a:solidFill>
              </a:rPr>
              <a:t>discord.app</a:t>
            </a:r>
            <a:endParaRPr lang="fr-FR" dirty="0">
              <a:solidFill>
                <a:schemeClr val="accent1"/>
              </a:solidFill>
            </a:endParaRPr>
          </a:p>
          <a:p>
            <a:r>
              <a:rPr lang="fr-FR" dirty="0"/>
              <a:t>Prospectus			  : </a:t>
            </a:r>
            <a:r>
              <a:rPr lang="fr-FR" dirty="0">
                <a:solidFill>
                  <a:schemeClr val="accent1"/>
                </a:solidFill>
              </a:rPr>
              <a:t>lenergietoutcompris.fr</a:t>
            </a:r>
          </a:p>
          <a:p>
            <a:r>
              <a:rPr lang="fr-FR" dirty="0"/>
              <a:t>Artistes (27)			  : </a:t>
            </a:r>
            <a:r>
              <a:rPr lang="fr-FR" dirty="0">
                <a:solidFill>
                  <a:schemeClr val="accent1"/>
                </a:solidFill>
              </a:rPr>
              <a:t>ouifm.fr</a:t>
            </a:r>
          </a:p>
          <a:p>
            <a:r>
              <a:rPr lang="fr-FR" dirty="0"/>
              <a:t>Bas de page 			  : </a:t>
            </a:r>
            <a:r>
              <a:rPr lang="fr-FR" dirty="0">
                <a:solidFill>
                  <a:schemeClr val="accent1"/>
                </a:solidFill>
              </a:rPr>
              <a:t>Cti-commission.fr / exia.cesi.fr / cisco.com</a:t>
            </a:r>
          </a:p>
          <a:p>
            <a:endParaRPr lang="fr-FR" dirty="0"/>
          </a:p>
          <a:p>
            <a:endParaRPr lang="fr-FR" dirty="0"/>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34</a:t>
            </a:fld>
            <a:r>
              <a:rPr lang="fr-FR" dirty="0"/>
              <a:t>/40</a:t>
            </a:r>
          </a:p>
        </p:txBody>
      </p:sp>
    </p:spTree>
    <p:extLst>
      <p:ext uri="{BB962C8B-B14F-4D97-AF65-F5344CB8AC3E}">
        <p14:creationId xmlns:p14="http://schemas.microsoft.com/office/powerpoint/2010/main" val="71342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3243196" cy="584775"/>
          </a:xfrm>
          <a:prstGeom prst="rect">
            <a:avLst/>
          </a:prstGeom>
          <a:noFill/>
        </p:spPr>
        <p:txBody>
          <a:bodyPr wrap="none" rtlCol="0">
            <a:spAutoFit/>
          </a:bodyPr>
          <a:lstStyle/>
          <a:p>
            <a:r>
              <a:rPr lang="fr-FR" sz="3200" b="1" dirty="0">
                <a:latin typeface="Century Gothic" panose="020B0502020202020204" pitchFamily="34" charset="0"/>
              </a:rPr>
              <a:t>Restez informés</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Afficher l'image d'origin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pic>
        <p:nvPicPr>
          <p:cNvPr id="16" name="Image 1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41738" y="3366308"/>
            <a:ext cx="3536150" cy="1884494"/>
          </a:xfrm>
          <a:prstGeom prst="rect">
            <a:avLst/>
          </a:prstGeom>
        </p:spPr>
      </p:pic>
      <p:sp>
        <p:nvSpPr>
          <p:cNvPr id="17" name="ZoneTexte 16"/>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35</a:t>
            </a:fld>
            <a:r>
              <a:rPr lang="fr-FR" dirty="0"/>
              <a:t>/40</a:t>
            </a:r>
          </a:p>
        </p:txBody>
      </p:sp>
    </p:spTree>
    <p:extLst>
      <p:ext uri="{BB962C8B-B14F-4D97-AF65-F5344CB8AC3E}">
        <p14:creationId xmlns:p14="http://schemas.microsoft.com/office/powerpoint/2010/main" val="2471095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3098925" cy="584775"/>
          </a:xfrm>
          <a:prstGeom prst="rect">
            <a:avLst/>
          </a:prstGeom>
          <a:noFill/>
        </p:spPr>
        <p:txBody>
          <a:bodyPr wrap="none" rtlCol="0">
            <a:spAutoFit/>
          </a:bodyPr>
          <a:lstStyle/>
          <a:p>
            <a:r>
              <a:rPr lang="fr-FR" sz="3200" b="1" dirty="0">
                <a:latin typeface="Century Gothic" panose="020B0502020202020204" pitchFamily="34" charset="0"/>
              </a:rPr>
              <a:t>Problématique</a:t>
            </a:r>
          </a:p>
        </p:txBody>
      </p:sp>
      <p:sp>
        <p:nvSpPr>
          <p:cNvPr id="13" name="Rectangle 12"/>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7" name="ZoneTexte 6"/>
          <p:cNvSpPr txBox="1"/>
          <p:nvPr/>
        </p:nvSpPr>
        <p:spPr>
          <a:xfrm>
            <a:off x="189133" y="2778064"/>
            <a:ext cx="9021416" cy="954107"/>
          </a:xfrm>
          <a:prstGeom prst="rect">
            <a:avLst/>
          </a:prstGeom>
          <a:noFill/>
        </p:spPr>
        <p:txBody>
          <a:bodyPr wrap="square" rtlCol="0">
            <a:spAutoFit/>
          </a:bodyPr>
          <a:lstStyle/>
          <a:p>
            <a:pPr algn="ctr"/>
            <a:r>
              <a:rPr lang="fr-FR" sz="2800" b="1" dirty="0">
                <a:latin typeface="Century Gothic" panose="020B0502020202020204" pitchFamily="34" charset="0"/>
              </a:rPr>
              <a:t>« Comment permettre à tous d’aider les sans-abris</a:t>
            </a:r>
          </a:p>
          <a:p>
            <a:pPr algn="ctr"/>
            <a:r>
              <a:rPr lang="fr-FR" sz="2800" b="1" dirty="0">
                <a:latin typeface="Century Gothic" panose="020B0502020202020204" pitchFamily="34" charset="0"/>
              </a:rPr>
              <a:t> grâce aux nouvelles technologies ? » </a:t>
            </a:r>
          </a:p>
        </p:txBody>
      </p:sp>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9"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4</a:t>
            </a:fld>
            <a:r>
              <a:rPr lang="fr-FR" dirty="0"/>
              <a:t>/40</a:t>
            </a:r>
          </a:p>
        </p:txBody>
      </p:sp>
      <p:sp>
        <p:nvSpPr>
          <p:cNvPr id="19" name="ZoneTexte 1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6"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pied de page 1"/>
          <p:cNvSpPr>
            <a:spLocks noGrp="1"/>
          </p:cNvSpPr>
          <p:nvPr>
            <p:ph type="ftr" sz="quarter" idx="11"/>
          </p:nvPr>
        </p:nvSpPr>
        <p:spPr/>
        <p:txBody>
          <a:bodyPr/>
          <a:lstStyle/>
          <a:p>
            <a:r>
              <a:rPr lang="fr-FR"/>
              <a:t>Maxime RIFFLART; Axel GAUVRIT; Clément VACHET</a:t>
            </a:r>
          </a:p>
        </p:txBody>
      </p:sp>
    </p:spTree>
    <p:extLst>
      <p:ext uri="{BB962C8B-B14F-4D97-AF65-F5344CB8AC3E}">
        <p14:creationId xmlns:p14="http://schemas.microsoft.com/office/powerpoint/2010/main" val="3125453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30" name="Rectangle 2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5</a:t>
            </a:fld>
            <a:r>
              <a:rPr lang="fr-FR" dirty="0"/>
              <a:t>/40</a:t>
            </a:r>
          </a:p>
        </p:txBody>
      </p:sp>
      <p:pic>
        <p:nvPicPr>
          <p:cNvPr id="21" name="Image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80376" y="1344403"/>
            <a:ext cx="2654842" cy="1414825"/>
          </a:xfrm>
          <a:prstGeom prst="rect">
            <a:avLst/>
          </a:prstGeom>
        </p:spPr>
      </p:pic>
      <p:pic>
        <p:nvPicPr>
          <p:cNvPr id="22" name="Image 2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15552" y="1180959"/>
            <a:ext cx="1053600" cy="1591200"/>
          </a:xfrm>
          <a:prstGeom prst="rect">
            <a:avLst/>
          </a:prstGeom>
        </p:spPr>
      </p:pic>
      <p:pic>
        <p:nvPicPr>
          <p:cNvPr id="23" name="Imag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040" y="3483254"/>
            <a:ext cx="1574480" cy="1574480"/>
          </a:xfrm>
          <a:prstGeom prst="rect">
            <a:avLst/>
          </a:prstGeom>
        </p:spPr>
      </p:pic>
      <p:pic>
        <p:nvPicPr>
          <p:cNvPr id="24" name="Graphique 8"/>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65814" y="3483254"/>
            <a:ext cx="1582737" cy="1582737"/>
          </a:xfrm>
          <a:prstGeom prst="rect">
            <a:avLst/>
          </a:prstGeom>
        </p:spPr>
      </p:pic>
      <p:sp>
        <p:nvSpPr>
          <p:cNvPr id="25" name="Rectangle 24"/>
          <p:cNvSpPr/>
          <p:nvPr/>
        </p:nvSpPr>
        <p:spPr>
          <a:xfrm>
            <a:off x="5685497" y="5123498"/>
            <a:ext cx="2943370" cy="646331"/>
          </a:xfrm>
          <a:prstGeom prst="rect">
            <a:avLst/>
          </a:prstGeom>
        </p:spPr>
        <p:txBody>
          <a:bodyPr wrap="none">
            <a:spAutoFit/>
          </a:bodyPr>
          <a:lstStyle/>
          <a:p>
            <a:pPr algn="ctr"/>
            <a:r>
              <a:rPr lang="fr-FR" b="1" dirty="0"/>
              <a:t>Une plateforme soutenu par </a:t>
            </a:r>
          </a:p>
          <a:p>
            <a:pPr algn="ctr"/>
            <a:r>
              <a:rPr lang="fr-FR" b="1" dirty="0"/>
              <a:t>une association loi 1901</a:t>
            </a:r>
          </a:p>
        </p:txBody>
      </p:sp>
      <p:sp>
        <p:nvSpPr>
          <p:cNvPr id="26" name="Rectangle 25"/>
          <p:cNvSpPr/>
          <p:nvPr/>
        </p:nvSpPr>
        <p:spPr>
          <a:xfrm>
            <a:off x="464531" y="2824290"/>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415531" y="5057734"/>
            <a:ext cx="3550331" cy="646331"/>
          </a:xfrm>
          <a:prstGeom prst="rect">
            <a:avLst/>
          </a:prstGeom>
        </p:spPr>
        <p:txBody>
          <a:bodyPr wrap="none">
            <a:spAutoFit/>
          </a:bodyPr>
          <a:lstStyle/>
          <a:p>
            <a:pPr algn="ctr"/>
            <a:r>
              <a:rPr lang="fr-FR" b="1" dirty="0"/>
              <a:t>Possibilité de financement par don </a:t>
            </a:r>
          </a:p>
          <a:p>
            <a:pPr algn="ctr"/>
            <a:r>
              <a:rPr lang="fr-FR" b="1" dirty="0"/>
              <a:t>ou gratuitement</a:t>
            </a:r>
          </a:p>
        </p:txBody>
      </p:sp>
      <p:sp>
        <p:nvSpPr>
          <p:cNvPr id="28" name="Rectangle 27"/>
          <p:cNvSpPr/>
          <p:nvPr/>
        </p:nvSpPr>
        <p:spPr>
          <a:xfrm>
            <a:off x="5279960" y="2836923"/>
            <a:ext cx="4124784" cy="369332"/>
          </a:xfrm>
          <a:prstGeom prst="rect">
            <a:avLst/>
          </a:prstGeom>
        </p:spPr>
        <p:txBody>
          <a:bodyPr wrap="none">
            <a:spAutoFit/>
          </a:bodyPr>
          <a:lstStyle/>
          <a:p>
            <a:r>
              <a:rPr lang="fr-FR" b="1" dirty="0"/>
              <a:t>Des prix négociés avec les professionnels </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0" name="Picture 2" descr="Cisco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0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30" name="Rectangle 2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6</a:t>
            </a:fld>
            <a:r>
              <a:rPr lang="fr-FR" dirty="0"/>
              <a:t>/40</a:t>
            </a:r>
          </a:p>
        </p:txBody>
      </p:sp>
      <p:sp>
        <p:nvSpPr>
          <p:cNvPr id="29" name="ZoneTexte 28"/>
          <p:cNvSpPr txBox="1"/>
          <p:nvPr/>
        </p:nvSpPr>
        <p:spPr>
          <a:xfrm>
            <a:off x="756744" y="409904"/>
            <a:ext cx="3305713" cy="584775"/>
          </a:xfrm>
          <a:prstGeom prst="rect">
            <a:avLst/>
          </a:prstGeom>
          <a:noFill/>
        </p:spPr>
        <p:txBody>
          <a:bodyPr wrap="none" rtlCol="0">
            <a:spAutoFit/>
          </a:bodyPr>
          <a:lstStyle/>
          <a:p>
            <a:r>
              <a:rPr lang="fr-FR" sz="3200" b="1" dirty="0">
                <a:latin typeface="Century Gothic" panose="020B0502020202020204" pitchFamily="34" charset="0"/>
              </a:rPr>
              <a:t>Cas d’utilisation</a:t>
            </a:r>
          </a:p>
        </p:txBody>
      </p:sp>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 name="Image 1"/>
          <p:cNvPicPr>
            <a:picLocks noChangeAspect="1"/>
          </p:cNvPicPr>
          <p:nvPr/>
        </p:nvPicPr>
        <p:blipFill rotWithShape="1">
          <a:blip r:embed="rId5">
            <a:extLst>
              <a:ext uri="{28A0092B-C50C-407E-A947-70E740481C1C}">
                <a14:useLocalDpi xmlns:a14="http://schemas.microsoft.com/office/drawing/2010/main" val="0"/>
              </a:ext>
            </a:extLst>
          </a:blip>
          <a:srcRect b="50251"/>
          <a:stretch/>
        </p:blipFill>
        <p:spPr>
          <a:xfrm>
            <a:off x="176170" y="2091520"/>
            <a:ext cx="8940631" cy="2674958"/>
          </a:xfrm>
          <a:prstGeom prst="rect">
            <a:avLst/>
          </a:prstGeom>
        </p:spPr>
      </p:pic>
      <p:pic>
        <p:nvPicPr>
          <p:cNvPr id="3" name="Image 2"/>
          <p:cNvPicPr>
            <a:picLocks noChangeAspect="1"/>
          </p:cNvPicPr>
          <p:nvPr/>
        </p:nvPicPr>
        <p:blipFill rotWithShape="1">
          <a:blip r:embed="rId5">
            <a:extLst>
              <a:ext uri="{28A0092B-C50C-407E-A947-70E740481C1C}">
                <a14:useLocalDpi xmlns:a14="http://schemas.microsoft.com/office/drawing/2010/main" val="0"/>
              </a:ext>
            </a:extLst>
          </a:blip>
          <a:srcRect t="50146"/>
          <a:stretch/>
        </p:blipFill>
        <p:spPr>
          <a:xfrm>
            <a:off x="176170" y="2079692"/>
            <a:ext cx="8940631" cy="2680625"/>
          </a:xfrm>
          <a:prstGeom prst="rect">
            <a:avLst/>
          </a:prstGeom>
        </p:spPr>
      </p:pic>
      <p:pic>
        <p:nvPicPr>
          <p:cNvPr id="32"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2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647053" y="337882"/>
            <a:ext cx="5908990"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Organisation</a:t>
            </a:r>
          </a:p>
        </p:txBody>
      </p:sp>
    </p:spTree>
    <p:extLst>
      <p:ext uri="{BB962C8B-B14F-4D97-AF65-F5344CB8AC3E}">
        <p14:creationId xmlns:p14="http://schemas.microsoft.com/office/powerpoint/2010/main" val="344032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l="20027" t="16660" r="18594" b="27313"/>
          <a:stretch/>
        </p:blipFill>
        <p:spPr>
          <a:xfrm>
            <a:off x="660017" y="1339073"/>
            <a:ext cx="8140757" cy="4179852"/>
          </a:xfrm>
          <a:prstGeom prst="rect">
            <a:avLst/>
          </a:prstGeom>
          <a:ln>
            <a:noFill/>
          </a:ln>
          <a:effectLst>
            <a:outerShdw blurRad="292100" dist="139700" dir="2700000" algn="tl" rotWithShape="0">
              <a:srgbClr val="333333">
                <a:alpha val="65000"/>
              </a:srgbClr>
            </a:outerShdw>
          </a:effectLst>
        </p:spPr>
      </p:pic>
      <p:sp>
        <p:nvSpPr>
          <p:cNvPr id="6" name="Espace réservé de la date 5"/>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8" name="Espace réservé du numéro de diapositive 7"/>
          <p:cNvSpPr>
            <a:spLocks noGrp="1"/>
          </p:cNvSpPr>
          <p:nvPr>
            <p:ph type="sldNum" sz="quarter" idx="12"/>
          </p:nvPr>
        </p:nvSpPr>
        <p:spPr>
          <a:xfrm>
            <a:off x="10951151" y="6356350"/>
            <a:ext cx="858982" cy="365125"/>
          </a:xfrm>
        </p:spPr>
        <p:txBody>
          <a:bodyPr/>
          <a:lstStyle/>
          <a:p>
            <a:fld id="{EA27A45B-77EB-4839-A102-834B06C26C52}" type="slidenum">
              <a:rPr lang="fr-FR" smtClean="0"/>
              <a:t>8</a:t>
            </a:fld>
            <a:r>
              <a:rPr lang="fr-FR" dirty="0"/>
              <a:t>/40</a:t>
            </a: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rotWithShape="1">
          <a:blip r:embed="rId7">
            <a:extLst>
              <a:ext uri="{28A0092B-C50C-407E-A947-70E740481C1C}">
                <a14:useLocalDpi xmlns:a14="http://schemas.microsoft.com/office/drawing/2010/main" val="0"/>
              </a:ext>
            </a:extLst>
          </a:blip>
          <a:srcRect l="126" t="20826"/>
          <a:stretch/>
        </p:blipFill>
        <p:spPr>
          <a:xfrm>
            <a:off x="1842318" y="1595543"/>
            <a:ext cx="6205943" cy="3666911"/>
          </a:xfrm>
          <a:prstGeom prst="rect">
            <a:avLst/>
          </a:prstGeom>
        </p:spPr>
      </p:pic>
    </p:spTree>
    <p:extLst>
      <p:ext uri="{BB962C8B-B14F-4D97-AF65-F5344CB8AC3E}">
        <p14:creationId xmlns:p14="http://schemas.microsoft.com/office/powerpoint/2010/main" val="420464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6960560"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spTree>
    <p:extLst>
      <p:ext uri="{BB962C8B-B14F-4D97-AF65-F5344CB8AC3E}">
        <p14:creationId xmlns:p14="http://schemas.microsoft.com/office/powerpoint/2010/main" val="381604305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1728</TotalTime>
  <Words>2384</Words>
  <Application>Microsoft Office PowerPoint</Application>
  <PresentationFormat>Grand écran</PresentationFormat>
  <Paragraphs>678</Paragraphs>
  <Slides>35</Slides>
  <Notes>22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35</vt:i4>
      </vt:variant>
    </vt:vector>
  </HeadingPairs>
  <TitlesOfParts>
    <vt:vector size="42" baseType="lpstr">
      <vt:lpstr>Arial</vt:lpstr>
      <vt:lpstr>Calibri</vt:lpstr>
      <vt:lpstr>Calibri Light</vt:lpstr>
      <vt:lpstr>Century Gothic</vt:lpstr>
      <vt:lpstr>Prestige Elite Std</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128</cp:revision>
  <dcterms:created xsi:type="dcterms:W3CDTF">2017-01-23T08:36:10Z</dcterms:created>
  <dcterms:modified xsi:type="dcterms:W3CDTF">2017-05-18T16:10:34Z</dcterms:modified>
</cp:coreProperties>
</file>